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Lst>
  <p:sldSz cy="5143500" cx="9144000"/>
  <p:notesSz cx="6858000" cy="9144000"/>
  <p:embeddedFontLst>
    <p:embeddedFont>
      <p:font typeface="Caveat"/>
      <p:regular r:id="rId212"/>
      <p:bold r:id="rId213"/>
    </p:embeddedFont>
    <p:embeddedFont>
      <p:font typeface="Roboto"/>
      <p:regular r:id="rId214"/>
      <p:bold r:id="rId215"/>
      <p:italic r:id="rId216"/>
      <p:boldItalic r:id="rId217"/>
    </p:embeddedFont>
    <p:embeddedFont>
      <p:font typeface="Palatino Linotype"/>
      <p:regular r:id="rId218"/>
      <p:bold r:id="rId219"/>
      <p:italic r:id="rId220"/>
      <p:boldItalic r:id="rId221"/>
    </p:embeddedFont>
    <p:embeddedFont>
      <p:font typeface="Tahoma"/>
      <p:regular r:id="rId222"/>
      <p:bold r:id="rId223"/>
    </p:embeddedFont>
    <p:embeddedFont>
      <p:font typeface="Average"/>
      <p:regular r:id="rId224"/>
    </p:embeddedFont>
    <p:embeddedFont>
      <p:font typeface="Helvetica Neue"/>
      <p:regular r:id="rId225"/>
      <p:bold r:id="rId226"/>
      <p:italic r:id="rId227"/>
      <p:boldItalic r:id="rId228"/>
    </p:embeddedFont>
    <p:embeddedFont>
      <p:font typeface="Roboto Mono"/>
      <p:regular r:id="rId229"/>
      <p:bold r:id="rId230"/>
      <p:italic r:id="rId231"/>
      <p:boldItalic r:id="rId232"/>
    </p:embeddedFont>
    <p:embeddedFont>
      <p:font typeface="Century Gothic"/>
      <p:regular r:id="rId233"/>
      <p:bold r:id="rId234"/>
      <p:italic r:id="rId235"/>
      <p:boldItalic r:id="rId2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BEF6A0-894E-41BE-AA56-A21728A3E889}">
  <a:tblStyle styleId="{80BEF6A0-894E-41BE-AA56-A21728A3E88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15C56F1-A36E-45BD-936D-8A064D7144C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D8A563E-0035-47D8-89AD-7BEF92EA7F8C}"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font" Target="fonts/HelveticaNeue-boldItalic.fntdata"/><Relationship Id="rId106" Type="http://schemas.openxmlformats.org/officeDocument/2006/relationships/slide" Target="slides/slide100.xml"/><Relationship Id="rId227" Type="http://schemas.openxmlformats.org/officeDocument/2006/relationships/font" Target="fonts/HelveticaNeue-italic.fntdata"/><Relationship Id="rId105" Type="http://schemas.openxmlformats.org/officeDocument/2006/relationships/slide" Target="slides/slide99.xml"/><Relationship Id="rId226" Type="http://schemas.openxmlformats.org/officeDocument/2006/relationships/font" Target="fonts/HelveticaNeue-bold.fntdata"/><Relationship Id="rId104" Type="http://schemas.openxmlformats.org/officeDocument/2006/relationships/slide" Target="slides/slide98.xml"/><Relationship Id="rId225" Type="http://schemas.openxmlformats.org/officeDocument/2006/relationships/font" Target="fonts/HelveticaNeue-regular.fntdata"/><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font" Target="fonts/RobotoMono-regular.fntdata"/><Relationship Id="rId220" Type="http://schemas.openxmlformats.org/officeDocument/2006/relationships/font" Target="fonts/PalatinoLinotype-italic.fntdata"/><Relationship Id="rId103" Type="http://schemas.openxmlformats.org/officeDocument/2006/relationships/slide" Target="slides/slide97.xml"/><Relationship Id="rId224" Type="http://schemas.openxmlformats.org/officeDocument/2006/relationships/font" Target="fonts/Average-regular.fntdata"/><Relationship Id="rId102" Type="http://schemas.openxmlformats.org/officeDocument/2006/relationships/slide" Target="slides/slide96.xml"/><Relationship Id="rId223" Type="http://schemas.openxmlformats.org/officeDocument/2006/relationships/font" Target="fonts/Tahoma-bold.fntdata"/><Relationship Id="rId101" Type="http://schemas.openxmlformats.org/officeDocument/2006/relationships/slide" Target="slides/slide95.xml"/><Relationship Id="rId222" Type="http://schemas.openxmlformats.org/officeDocument/2006/relationships/font" Target="fonts/Tahoma-regular.fntdata"/><Relationship Id="rId100" Type="http://schemas.openxmlformats.org/officeDocument/2006/relationships/slide" Target="slides/slide94.xml"/><Relationship Id="rId221" Type="http://schemas.openxmlformats.org/officeDocument/2006/relationships/font" Target="fonts/PalatinoLinotype-boldItalic.fntdata"/><Relationship Id="rId217" Type="http://schemas.openxmlformats.org/officeDocument/2006/relationships/font" Target="fonts/Roboto-boldItalic.fntdata"/><Relationship Id="rId216" Type="http://schemas.openxmlformats.org/officeDocument/2006/relationships/font" Target="fonts/Roboto-italic.fntdata"/><Relationship Id="rId215" Type="http://schemas.openxmlformats.org/officeDocument/2006/relationships/font" Target="fonts/Roboto-bold.fntdata"/><Relationship Id="rId214" Type="http://schemas.openxmlformats.org/officeDocument/2006/relationships/font" Target="fonts/Roboto-regular.fntdata"/><Relationship Id="rId219" Type="http://schemas.openxmlformats.org/officeDocument/2006/relationships/font" Target="fonts/PalatinoLinotype-bold.fntdata"/><Relationship Id="rId218" Type="http://schemas.openxmlformats.org/officeDocument/2006/relationships/font" Target="fonts/PalatinoLinotype-regular.fntdata"/><Relationship Id="rId213" Type="http://schemas.openxmlformats.org/officeDocument/2006/relationships/font" Target="fonts/Caveat-bold.fntdata"/><Relationship Id="rId212" Type="http://schemas.openxmlformats.org/officeDocument/2006/relationships/font" Target="fonts/Caveat-regular.fntdata"/><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236" Type="http://schemas.openxmlformats.org/officeDocument/2006/relationships/font" Target="fonts/CenturyGothic-boldItalic.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font" Target="fonts/RobotoMono-italic.fntdata"/><Relationship Id="rId230" Type="http://schemas.openxmlformats.org/officeDocument/2006/relationships/font" Target="fonts/RobotoMono-bold.fntdata"/><Relationship Id="rId114" Type="http://schemas.openxmlformats.org/officeDocument/2006/relationships/slide" Target="slides/slide108.xml"/><Relationship Id="rId235" Type="http://schemas.openxmlformats.org/officeDocument/2006/relationships/font" Target="fonts/CenturyGothic-italic.fntdata"/><Relationship Id="rId113" Type="http://schemas.openxmlformats.org/officeDocument/2006/relationships/slide" Target="slides/slide107.xml"/><Relationship Id="rId234" Type="http://schemas.openxmlformats.org/officeDocument/2006/relationships/font" Target="fonts/CenturyGothic-bold.fntdata"/><Relationship Id="rId112" Type="http://schemas.openxmlformats.org/officeDocument/2006/relationships/slide" Target="slides/slide106.xml"/><Relationship Id="rId233" Type="http://schemas.openxmlformats.org/officeDocument/2006/relationships/font" Target="fonts/CenturyGothic-regular.fntdata"/><Relationship Id="rId111" Type="http://schemas.openxmlformats.org/officeDocument/2006/relationships/slide" Target="slides/slide105.xml"/><Relationship Id="rId232" Type="http://schemas.openxmlformats.org/officeDocument/2006/relationships/font" Target="fonts/RobotoMono-boldItalic.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ylervigen.com/spurious-correlations" TargetMode="Externa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p7394VhpqP5V6QYiXdhGDBmnjb2VFvmndegKypNy06w/edit?usp=sharing" TargetMode="Externa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c8bfb8cc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c8bfb8cc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f0426d47e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gff0426d47e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8" name="Google Shape;708;gff0426d47e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ff0426d47e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gff0426d47e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gff0426d47e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f0426d47e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gff0426d47e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t>Outliers</a:t>
            </a:r>
            <a:endParaRPr/>
          </a:p>
          <a:p>
            <a:pPr indent="0" lvl="0" marL="0" rtl="0" algn="l">
              <a:lnSpc>
                <a:spcPct val="115000"/>
              </a:lnSpc>
              <a:spcBef>
                <a:spcPts val="0"/>
              </a:spcBef>
              <a:spcAft>
                <a:spcPts val="0"/>
              </a:spcAft>
              <a:buClr>
                <a:schemeClr val="dk1"/>
              </a:buClr>
              <a:buSzPts val="1100"/>
              <a:buFont typeface="Arial"/>
              <a:buNone/>
            </a:pPr>
            <a:r>
              <a:rPr lang="en"/>
              <a:t>1.5* Interquartile range (top of line)  - moderate outlier; 3*IQR is extreme outlier</a:t>
            </a:r>
            <a:endParaRPr/>
          </a:p>
          <a:p>
            <a:pPr indent="0" lvl="0" marL="0" rtl="0" algn="l">
              <a:lnSpc>
                <a:spcPct val="115000"/>
              </a:lnSpc>
              <a:spcBef>
                <a:spcPts val="0"/>
              </a:spcBef>
              <a:spcAft>
                <a:spcPts val="0"/>
              </a:spcAft>
              <a:buClr>
                <a:schemeClr val="dk1"/>
              </a:buClr>
              <a:buSzPts val="1100"/>
              <a:buFont typeface="Arial"/>
              <a:buNone/>
            </a:pPr>
            <a:r>
              <a:rPr lang="en"/>
              <a:t>3</a:t>
            </a:r>
            <a:r>
              <a:rPr baseline="30000" lang="en" sz="2000"/>
              <a:t>rd</a:t>
            </a:r>
            <a:r>
              <a:rPr lang="en"/>
              <a:t> quartile – top of box (75</a:t>
            </a:r>
            <a:r>
              <a:rPr baseline="30000" lang="en" sz="2000"/>
              <a:t>th</a:t>
            </a:r>
            <a:r>
              <a:rPr lang="en"/>
              <a:t> percentile; 25% of observations above this value)</a:t>
            </a:r>
            <a:endParaRPr/>
          </a:p>
          <a:p>
            <a:pPr indent="0" lvl="0" marL="0" rtl="0" algn="l">
              <a:lnSpc>
                <a:spcPct val="115000"/>
              </a:lnSpc>
              <a:spcBef>
                <a:spcPts val="0"/>
              </a:spcBef>
              <a:spcAft>
                <a:spcPts val="0"/>
              </a:spcAft>
              <a:buClr>
                <a:schemeClr val="dk1"/>
              </a:buClr>
              <a:buSzPts val="1100"/>
              <a:buFont typeface="Arial"/>
              <a:buNone/>
            </a:pPr>
            <a:r>
              <a:rPr lang="en"/>
              <a:t>Line inside box = median (50</a:t>
            </a:r>
            <a:r>
              <a:rPr baseline="30000" lang="en" sz="2000"/>
              <a:t>th</a:t>
            </a:r>
            <a:r>
              <a:rPr lang="en"/>
              <a:t> percentile; 50% of observations above this value)</a:t>
            </a:r>
            <a:endParaRPr/>
          </a:p>
          <a:p>
            <a:pPr indent="0" lvl="0" marL="0" rtl="0" algn="l">
              <a:lnSpc>
                <a:spcPct val="115000"/>
              </a:lnSpc>
              <a:spcBef>
                <a:spcPts val="0"/>
              </a:spcBef>
              <a:spcAft>
                <a:spcPts val="0"/>
              </a:spcAft>
              <a:buClr>
                <a:schemeClr val="dk1"/>
              </a:buClr>
              <a:buSzPts val="1100"/>
              <a:buFont typeface="Arial"/>
              <a:buNone/>
            </a:pPr>
            <a:r>
              <a:rPr lang="en"/>
              <a:t>Point inside box = mean</a:t>
            </a:r>
            <a:endParaRPr/>
          </a:p>
          <a:p>
            <a:pPr indent="0" lvl="0" marL="0" rtl="0" algn="l">
              <a:lnSpc>
                <a:spcPct val="115000"/>
              </a:lnSpc>
              <a:spcBef>
                <a:spcPts val="0"/>
              </a:spcBef>
              <a:spcAft>
                <a:spcPts val="0"/>
              </a:spcAft>
              <a:buClr>
                <a:schemeClr val="dk1"/>
              </a:buClr>
              <a:buSzPts val="1100"/>
              <a:buFont typeface="Arial"/>
              <a:buNone/>
            </a:pPr>
            <a:r>
              <a:rPr lang="en"/>
              <a:t>1</a:t>
            </a:r>
            <a:r>
              <a:rPr baseline="30000" lang="en" sz="2000"/>
              <a:t>st</a:t>
            </a:r>
            <a:r>
              <a:rPr lang="en"/>
              <a:t> quartile = bottom of box (25</a:t>
            </a:r>
            <a:r>
              <a:rPr baseline="30000" lang="en" sz="2000"/>
              <a:t>th</a:t>
            </a:r>
            <a:r>
              <a:rPr lang="en"/>
              <a:t> percentile; 25% of observations below this value)</a:t>
            </a:r>
            <a:endParaRPr/>
          </a:p>
          <a:p>
            <a:pPr indent="0" lvl="0" marL="0" rtl="0" algn="l">
              <a:lnSpc>
                <a:spcPct val="100000"/>
              </a:lnSpc>
              <a:spcBef>
                <a:spcPts val="0"/>
              </a:spcBef>
              <a:spcAft>
                <a:spcPts val="0"/>
              </a:spcAft>
              <a:buSzPts val="1400"/>
              <a:buNone/>
            </a:pPr>
            <a:r>
              <a:t/>
            </a:r>
            <a:endParaRPr/>
          </a:p>
        </p:txBody>
      </p:sp>
      <p:sp>
        <p:nvSpPr>
          <p:cNvPr id="727" name="Google Shape;727;gff0426d47e_0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ff0426d47e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 name="Google Shape;736;gff0426d47e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Also, spurious correlations website</a:t>
            </a:r>
            <a:endParaRPr/>
          </a:p>
        </p:txBody>
      </p:sp>
      <p:sp>
        <p:nvSpPr>
          <p:cNvPr id="737" name="Google Shape;737;gff0426d47e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ff0426d47e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gff0426d47e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REcall scatterplots and correlation matrix - why it is good to look at both</a:t>
            </a:r>
            <a:endParaRPr/>
          </a:p>
          <a:p>
            <a:pPr indent="0" lvl="0" marL="0" rtl="0" algn="l">
              <a:lnSpc>
                <a:spcPct val="100000"/>
              </a:lnSpc>
              <a:spcBef>
                <a:spcPts val="0"/>
              </a:spcBef>
              <a:spcAft>
                <a:spcPts val="0"/>
              </a:spcAft>
              <a:buSzPts val="1400"/>
              <a:buNone/>
            </a:pPr>
            <a:r>
              <a:rPr lang="en"/>
              <a:t>Correlation coefficient:</a:t>
            </a:r>
            <a:endParaRPr/>
          </a:p>
          <a:p>
            <a:pPr indent="-298450" lvl="0" marL="342900" rtl="0" algn="l">
              <a:lnSpc>
                <a:spcPct val="100000"/>
              </a:lnSpc>
              <a:spcBef>
                <a:spcPts val="0"/>
              </a:spcBef>
              <a:spcAft>
                <a:spcPts val="0"/>
              </a:spcAft>
              <a:buClr>
                <a:schemeClr val="dk1"/>
              </a:buClr>
              <a:buSzPts val="1100"/>
              <a:buFont typeface="Arial"/>
              <a:buChar char="•"/>
            </a:pPr>
            <a:r>
              <a:rPr lang="en" sz="1100">
                <a:latin typeface="Arial"/>
                <a:ea typeface="Arial"/>
                <a:cs typeface="Arial"/>
                <a:sym typeface="Arial"/>
              </a:rPr>
              <a:t>A measure of the correlation (linear relationship) between the two variables</a:t>
            </a:r>
            <a:endParaRPr sz="1100">
              <a:latin typeface="Arial"/>
              <a:ea typeface="Arial"/>
              <a:cs typeface="Arial"/>
              <a:sym typeface="Arial"/>
            </a:endParaRPr>
          </a:p>
          <a:p>
            <a:pPr indent="-298450" lvl="0" marL="342900" rtl="0" algn="l">
              <a:lnSpc>
                <a:spcPct val="100000"/>
              </a:lnSpc>
              <a:spcBef>
                <a:spcPts val="360"/>
              </a:spcBef>
              <a:spcAft>
                <a:spcPts val="0"/>
              </a:spcAft>
              <a:buClr>
                <a:schemeClr val="dk1"/>
              </a:buClr>
              <a:buSzPts val="1100"/>
              <a:buFont typeface="Arial"/>
              <a:buChar char="•"/>
            </a:pPr>
            <a:r>
              <a:rPr lang="en" sz="1100">
                <a:latin typeface="Arial"/>
                <a:ea typeface="Arial"/>
                <a:cs typeface="Arial"/>
                <a:sym typeface="Arial"/>
              </a:rPr>
              <a:t>Quantifies the association strength</a:t>
            </a:r>
            <a:endParaRPr sz="1100">
              <a:latin typeface="Arial"/>
              <a:ea typeface="Arial"/>
              <a:cs typeface="Arial"/>
              <a:sym typeface="Arial"/>
            </a:endParaRPr>
          </a:p>
          <a:p>
            <a:pPr indent="-311150" lvl="1" marL="765175" rtl="0" algn="l">
              <a:lnSpc>
                <a:spcPct val="100000"/>
              </a:lnSpc>
              <a:spcBef>
                <a:spcPts val="320"/>
              </a:spcBef>
              <a:spcAft>
                <a:spcPts val="0"/>
              </a:spcAft>
              <a:buClr>
                <a:schemeClr val="dk1"/>
              </a:buClr>
              <a:buSzPts val="1100"/>
              <a:buFont typeface="Arial"/>
              <a:buChar char="•"/>
            </a:pPr>
            <a:r>
              <a:rPr lang="en" sz="1100">
                <a:latin typeface="Arial"/>
                <a:ea typeface="Arial"/>
                <a:cs typeface="Arial"/>
                <a:sym typeface="Arial"/>
              </a:rPr>
              <a:t>1: Perfect positive linear relationship</a:t>
            </a:r>
            <a:endParaRPr sz="1100">
              <a:latin typeface="Arial"/>
              <a:ea typeface="Arial"/>
              <a:cs typeface="Arial"/>
              <a:sym typeface="Arial"/>
            </a:endParaRPr>
          </a:p>
          <a:p>
            <a:pPr indent="-311150" lvl="1" marL="765175" rtl="0" algn="l">
              <a:lnSpc>
                <a:spcPct val="100000"/>
              </a:lnSpc>
              <a:spcBef>
                <a:spcPts val="320"/>
              </a:spcBef>
              <a:spcAft>
                <a:spcPts val="0"/>
              </a:spcAft>
              <a:buClr>
                <a:schemeClr val="dk1"/>
              </a:buClr>
              <a:buSzPts val="1100"/>
              <a:buFont typeface="Arial"/>
              <a:buChar char="•"/>
            </a:pPr>
            <a:r>
              <a:rPr lang="en" sz="1100">
                <a:latin typeface="Arial"/>
                <a:ea typeface="Arial"/>
                <a:cs typeface="Arial"/>
                <a:sym typeface="Arial"/>
              </a:rPr>
              <a:t>0 : No linear relationship</a:t>
            </a:r>
            <a:endParaRPr sz="1100">
              <a:latin typeface="Arial"/>
              <a:ea typeface="Arial"/>
              <a:cs typeface="Arial"/>
              <a:sym typeface="Arial"/>
            </a:endParaRPr>
          </a:p>
          <a:p>
            <a:pPr indent="-311150" lvl="1" marL="765175" rtl="0" algn="l">
              <a:lnSpc>
                <a:spcPct val="100000"/>
              </a:lnSpc>
              <a:spcBef>
                <a:spcPts val="320"/>
              </a:spcBef>
              <a:spcAft>
                <a:spcPts val="0"/>
              </a:spcAft>
              <a:buClr>
                <a:schemeClr val="dk1"/>
              </a:buClr>
              <a:buSzPts val="1100"/>
              <a:buFont typeface="Arial"/>
              <a:buChar char="•"/>
            </a:pPr>
            <a:r>
              <a:rPr lang="en" sz="1100">
                <a:latin typeface="Arial"/>
                <a:ea typeface="Arial"/>
                <a:cs typeface="Arial"/>
                <a:sym typeface="Arial"/>
              </a:rPr>
              <a:t>-1: Perfect negative linear relationship</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746" name="Google Shape;746;gff0426d47e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f0426d47e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gff0426d47e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4" name="Google Shape;754;gff0426d47e_0_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ff0426d47e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gff0426d47e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4" name="Google Shape;764;gff0426d47e_0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ff0426d47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ff0426d47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f0426d47e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gff0426d47e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5" name="Google Shape;785;gff0426d47e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ff0426d47e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ff0426d47e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gff0426d47e_0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ca4d6b6b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ca4d6b6b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f0426d47e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gff0426d47e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gff0426d47e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0ca4d6b6b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10ca4d6b6b0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0ca4d6b6b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0ca4d6b6b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0ca4d6b6b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10ca4d6b6b0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0ca4d6b6b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10ca4d6b6b0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0ca4d6b6b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10ca4d6b6b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0ca4d6b6b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10ca4d6b6b0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0ca4d6b6b0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10ca4d6b6b0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0ca4d6b6b0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0ca4d6b6b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f988b171f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f988b171f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c7e6db709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ec7e6db709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fb1b3a449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gfb1b3a4499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3" name="Google Shape;863;gfb1b3a4499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f988b171f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f988b171f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fb20a9a6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fb20a9a6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fb1b3a4499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gfb1b3a4499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fb1b3a4499_0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gfb1b3a4499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fb1b3a4499_0_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gfb1b3a4499_0_4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6" name="Google Shape;906;gfb1b3a4499_0_4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fb1b3a4499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4" name="Google Shape;914;gfb1b3a4499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fb1b3a4499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1" name="Google Shape;921;gfb1b3a4499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fb20a9a62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fb20a9a62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fb20a9a62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fb20a9a62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c8bfb8cc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c8bfb8cc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fb1b3a4499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9" name="Google Shape;959;gfb1b3a4499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fb1b3a4499_0_2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6" name="Google Shape;966;gfb1b3a4499_0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fb1b3a4499_0_2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3" name="Google Shape;973;gfb1b3a4499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fb20a9a62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fb20a9a62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fb1b3a4499_0_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 name="Google Shape;988;gfb1b3a4499_0_4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9" name="Google Shape;989;gfb1b3a4499_0_4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fb1b3a4499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gfb1b3a4499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9" name="Google Shape;999;gfb1b3a4499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fb20a9a62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fb20a9a62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fd4d934d7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gfd4d934d7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4" name="Google Shape;1014;gfd4d934d7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fb1b3a4499_0_4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2" name="Google Shape;1022;gfb1b3a4499_0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fb1b3a4499_0_2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1" name="Google Shape;1031;gfb1b3a4499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c8bfb8cc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c8bfb8cc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fb1b3a4499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gfb1b3a4499_0_2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0000"/>
                </a:solidFill>
                <a:latin typeface="Average"/>
                <a:ea typeface="Average"/>
                <a:cs typeface="Average"/>
                <a:sym typeface="Average"/>
              </a:rPr>
              <a:t>you can expect that the value of the adj. R2 will be  ≤ value of R2</a:t>
            </a:r>
            <a:endParaRPr sz="600">
              <a:solidFill>
                <a:srgbClr val="000000"/>
              </a:solidFill>
            </a:endParaRPr>
          </a:p>
        </p:txBody>
      </p:sp>
      <p:sp>
        <p:nvSpPr>
          <p:cNvPr id="1039" name="Google Shape;1039;gfb1b3a4499_0_2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1fb9f510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1fb9f510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1fb9f510f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1fb9f510f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1fb9f510f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1fb9f510f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0ca4d6b6b0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0ca4d6b6b0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8595ddd6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8595ddd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b1b3a4499_0_3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gfb1b3a4499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0ca4d6b6b0_0_5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g10ca4d6b6b0_0_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fb20a9a62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fb20a9a62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fb20a9a62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fb20a9a62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c7e6db709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ec7e6db709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100" u="sng">
                <a:solidFill>
                  <a:schemeClr val="hlink"/>
                </a:solidFill>
                <a:latin typeface="Arial"/>
                <a:ea typeface="Arial"/>
                <a:cs typeface="Arial"/>
                <a:sym typeface="Arial"/>
                <a:hlinkClick r:id="rId2"/>
              </a:rPr>
              <a:t>https://www.tylervigen.com/spurious-correlations</a:t>
            </a:r>
            <a:endParaRPr/>
          </a:p>
        </p:txBody>
      </p:sp>
      <p:sp>
        <p:nvSpPr>
          <p:cNvPr id="165" name="Google Shape;165;gec7e6db709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fb1b3a4499_0_3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fb1b3a4499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0ca4d6b6b0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g10ca4d6b6b0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0ca4d6b6b0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g10ca4d6b6b0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0ca4d6b6b0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8" name="Google Shape;1118;g10ca4d6b6b0_0_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0ca4d6b6b0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3" name="Google Shape;1123;g10ca4d6b6b0_0_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0ca4d6b6b0_0_5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10ca4d6b6b0_0_5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0ca4d6b6b0_0_5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g10ca4d6b6b0_0_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0ca4d6b6b0_0_5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g10ca4d6b6b0_0_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0ca4d6b6b0_0_5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g10ca4d6b6b0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0ca4d6b6b0_0_5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g10ca4d6b6b0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c7e6db709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ec7e6db709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100" u="sng">
                <a:solidFill>
                  <a:schemeClr val="hlink"/>
                </a:solidFill>
                <a:latin typeface="Arial"/>
                <a:ea typeface="Arial"/>
                <a:cs typeface="Arial"/>
                <a:sym typeface="Arial"/>
                <a:hlinkClick r:id="rId2"/>
              </a:rPr>
              <a:t>https://docs.google.com/document/d/1p7394VhpqP5V6QYiXdhGDBmnjb2VFvmndegKypNy06w/edit?usp=sharing</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173" name="Google Shape;173;gec7e6db709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0ca4d6b6b0_0_5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g10ca4d6b6b0_0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0ca4d6b6b0_0_5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g10ca4d6b6b0_0_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0ca4d6b6b0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6" name="Google Shape;1166;g10ca4d6b6b0_0_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0ca4d6b6b0_0_5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1" name="Google Shape;1171;g10ca4d6b6b0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0ca4d6b6b0_0_6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g10ca4d6b6b0_0_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0ca4d6b6b0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1" name="Google Shape;1181;g10ca4d6b6b0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0ca4d6b6b0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g10ca4d6b6b0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0ca4d6b6b0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g10ca4d6b6b0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10ca4d6b6b0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9" name="Google Shape;1199;g10ca4d6b6b0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0ca4d6b6b0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10ca4d6b6b0_0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cb06747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cb06747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0ca4d6b6b0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9" name="Google Shape;1209;g10ca4d6b6b0_0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02f3b183ef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g102f3b183ef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02f3b183ef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1" name="Google Shape;1221;g102f3b183ef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02f3b183ef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g102f3b183ef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250bcca7e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1250bcca7e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02f3b183e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02f3b183e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02f3b183e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02f3b183e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02f3b183e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02f3b183e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102f3b183ef_0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g102f3b183ef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02f3b183ef_0_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g102f3b183ef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039a03bb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039a03bb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02f3b183ef_0_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g102f3b183ef_0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02f3b183e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02f3b183e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02f3b183e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02f3b183e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02f3b183e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102f3b183e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ff0426d47e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ff0426d47e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ff0426d47e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ff0426d47e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ff0426d47e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ff0426d47e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8ddea29ab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18ddea29ab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ff0426d47e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ff0426d47e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f988b171fd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2" name="Google Shape;1322;gf988b171fd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039a03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039a03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02f3b183e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02f3b183e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02f3b183e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102f3b183e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8ddea29a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18ddea29a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02f3b183e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02f3b183e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10ca4d6b6b0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10ca4d6b6b0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294215db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1294215db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294215db3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294215db3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294215db3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1294215db3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294215db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294215db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294215db3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294215db3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c7e6db709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c7e6db709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cb06747b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cb06747b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294215db3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1294215db3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1294215db3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1294215db3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294215db3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294215db3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294215db3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294215db3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1294215db3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1294215db3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294215db3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294215db3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ca4d6b6b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ca4d6b6b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ddc97c6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ddc97c6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ddc97c65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ddc97c65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ddc97c65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ddc97c65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5366dc5f9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5366dc5f9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366dc5f94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15366dc5f94_0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Describe will highlight min, max value issues</a:t>
            </a:r>
            <a:endParaRPr/>
          </a:p>
        </p:txBody>
      </p:sp>
      <p:sp>
        <p:nvSpPr>
          <p:cNvPr id="230" name="Google Shape;230;g15366dc5f94_0_1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366dc5f94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15366dc5f94_0_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15366dc5f94_0_2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5366dc5f94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15366dc5f94_0_2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15366dc5f94_0_2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5366dc5f94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15366dc5f94_0_2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20"/>
              </a:spcBef>
              <a:spcAft>
                <a:spcPts val="0"/>
              </a:spcAft>
              <a:buClr>
                <a:schemeClr val="dk1"/>
              </a:buClr>
              <a:buSzPts val="1100"/>
              <a:buFont typeface="Arial"/>
              <a:buNone/>
            </a:pPr>
            <a:r>
              <a:t/>
            </a:r>
            <a:endParaRPr sz="140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a:p>
        </p:txBody>
      </p:sp>
      <p:sp>
        <p:nvSpPr>
          <p:cNvPr id="254" name="Google Shape;254;g15366dc5f94_0_2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c8bfb8c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c8bfb8c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5366dc5f94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15366dc5f94_0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15366dc5f94_0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366dc5f94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15366dc5f94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Useful for determining the type of distribution a variable seems to have; is it normal or not? What might explain skewness, location of peaks?</a:t>
            </a:r>
            <a:endParaRPr/>
          </a:p>
          <a:p>
            <a:pPr indent="0" lvl="0" marL="0" rtl="0" algn="l">
              <a:lnSpc>
                <a:spcPct val="100000"/>
              </a:lnSpc>
              <a:spcBef>
                <a:spcPts val="0"/>
              </a:spcBef>
              <a:spcAft>
                <a:spcPts val="0"/>
              </a:spcAft>
              <a:buSzPts val="1400"/>
              <a:buNone/>
            </a:pPr>
            <a:r>
              <a:rPr lang="en"/>
              <a:t>generating points that come for this distribution.</a:t>
            </a:r>
            <a:endParaRPr/>
          </a:p>
        </p:txBody>
      </p:sp>
      <p:sp>
        <p:nvSpPr>
          <p:cNvPr id="274" name="Google Shape;274;g15366dc5f94_0_2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5366dc5f94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15366dc5f94_0_2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
                <a:solidFill>
                  <a:srgbClr val="222222"/>
                </a:solidFill>
                <a:highlight>
                  <a:srgbClr val="FFFFFF"/>
                </a:highlight>
                <a:latin typeface="Roboto"/>
                <a:ea typeface="Roboto"/>
                <a:cs typeface="Roboto"/>
                <a:sym typeface="Roboto"/>
              </a:rPr>
              <a:t>Cross</a:t>
            </a:r>
            <a:r>
              <a:rPr lang="en">
                <a:solidFill>
                  <a:srgbClr val="222222"/>
                </a:solidFill>
                <a:highlight>
                  <a:srgbClr val="FFFFFF"/>
                </a:highlight>
                <a:latin typeface="Roboto"/>
                <a:ea typeface="Roboto"/>
                <a:cs typeface="Roboto"/>
                <a:sym typeface="Roboto"/>
              </a:rPr>
              <a:t>-</a:t>
            </a:r>
            <a:r>
              <a:rPr b="1" lang="en">
                <a:solidFill>
                  <a:srgbClr val="222222"/>
                </a:solidFill>
                <a:highlight>
                  <a:srgbClr val="FFFFFF"/>
                </a:highlight>
                <a:latin typeface="Roboto"/>
                <a:ea typeface="Roboto"/>
                <a:cs typeface="Roboto"/>
                <a:sym typeface="Roboto"/>
              </a:rPr>
              <a:t>sectional</a:t>
            </a:r>
            <a:r>
              <a:rPr lang="en">
                <a:solidFill>
                  <a:srgbClr val="222222"/>
                </a:solidFill>
                <a:highlight>
                  <a:srgbClr val="FFFFFF"/>
                </a:highlight>
                <a:latin typeface="Roboto"/>
                <a:ea typeface="Roboto"/>
                <a:cs typeface="Roboto"/>
                <a:sym typeface="Roboto"/>
              </a:rPr>
              <a:t> data are observations that come from different individuals </a:t>
            </a:r>
            <a:r>
              <a:rPr b="1" lang="en">
                <a:solidFill>
                  <a:srgbClr val="222222"/>
                </a:solidFill>
                <a:highlight>
                  <a:srgbClr val="FFFFFF"/>
                </a:highlight>
                <a:latin typeface="Roboto"/>
                <a:ea typeface="Roboto"/>
                <a:cs typeface="Roboto"/>
                <a:sym typeface="Roboto"/>
              </a:rPr>
              <a:t>or</a:t>
            </a:r>
            <a:r>
              <a:rPr lang="en">
                <a:solidFill>
                  <a:srgbClr val="222222"/>
                </a:solidFill>
                <a:highlight>
                  <a:srgbClr val="FFFFFF"/>
                </a:highlight>
                <a:latin typeface="Roboto"/>
                <a:ea typeface="Roboto"/>
                <a:cs typeface="Roboto"/>
                <a:sym typeface="Roboto"/>
              </a:rPr>
              <a:t> groups at a single point in </a:t>
            </a:r>
            <a:r>
              <a:rPr b="1" lang="en">
                <a:solidFill>
                  <a:srgbClr val="222222"/>
                </a:solidFill>
                <a:highlight>
                  <a:srgbClr val="FFFFFF"/>
                </a:highlight>
                <a:latin typeface="Roboto"/>
                <a:ea typeface="Roboto"/>
                <a:cs typeface="Roboto"/>
                <a:sym typeface="Roboto"/>
              </a:rPr>
              <a:t>time</a:t>
            </a:r>
            <a:r>
              <a:rPr lang="en">
                <a:solidFill>
                  <a:srgbClr val="222222"/>
                </a:solidFill>
                <a:highlight>
                  <a:srgbClr val="FFFFFF"/>
                </a:highlight>
                <a:latin typeface="Roboto"/>
                <a:ea typeface="Roboto"/>
                <a:cs typeface="Roboto"/>
                <a:sym typeface="Roboto"/>
              </a:rPr>
              <a:t>.</a:t>
            </a:r>
            <a:endParaRPr/>
          </a:p>
        </p:txBody>
      </p:sp>
      <p:sp>
        <p:nvSpPr>
          <p:cNvPr id="285" name="Google Shape;285;g15366dc5f94_0_2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ddc97c65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ddc97c65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ddc97c65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ddc97c65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039a03bb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039a03bb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039a03b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039a03b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039a03bb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039a03bb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ddc97c6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ddc97c6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ddc97c6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ddc97c6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c8bfb8c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c8bfb8c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ddc97c6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ddc97c6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f0426d47e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f0426d47e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f0426d47e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f0426d47e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f0426d47e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f0426d47e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f0426d47e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f0426d47e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ca4d6b6b0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10ca4d6b6b0_0_4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212487" rtl="0" algn="l">
              <a:lnSpc>
                <a:spcPct val="60971"/>
              </a:lnSpc>
              <a:spcBef>
                <a:spcPts val="0"/>
              </a:spcBef>
              <a:spcAft>
                <a:spcPts val="0"/>
              </a:spcAft>
              <a:buSzPts val="1400"/>
              <a:buNone/>
            </a:pPr>
            <a:r>
              <a:rPr lang="en" sz="1586">
                <a:latin typeface="Palatino Linotype"/>
                <a:ea typeface="Palatino Linotype"/>
                <a:cs typeface="Palatino Linotype"/>
                <a:sym typeface="Palatino Linotype"/>
              </a:rPr>
              <a:t>Outliers can contain valuable information - it is hard to know what the true cause actually is - is it truly an error, or is it telling us something important? (</a:t>
            </a:r>
            <a:r>
              <a:rPr lang="en" sz="1586">
                <a:solidFill>
                  <a:srgbClr val="FF0000"/>
                </a:solidFill>
                <a:latin typeface="Palatino Linotype"/>
                <a:ea typeface="Palatino Linotype"/>
                <a:cs typeface="Palatino Linotype"/>
                <a:sym typeface="Palatino Linotype"/>
              </a:rPr>
              <a:t>example</a:t>
            </a:r>
            <a:r>
              <a:rPr lang="en" sz="1586">
                <a:latin typeface="Palatino Linotype"/>
                <a:ea typeface="Palatino Linotype"/>
                <a:cs typeface="Palatino Linotype"/>
                <a:sym typeface="Palatino Linotype"/>
              </a:rPr>
              <a:t>)</a:t>
            </a:r>
            <a:endParaRPr sz="1586">
              <a:latin typeface="Palatino Linotype"/>
              <a:ea typeface="Palatino Linotype"/>
              <a:cs typeface="Palatino Linotype"/>
              <a:sym typeface="Palatino Linotype"/>
            </a:endParaRPr>
          </a:p>
          <a:p>
            <a:pPr indent="0" lvl="0" marL="212487" rtl="0" algn="l">
              <a:lnSpc>
                <a:spcPct val="60971"/>
              </a:lnSpc>
              <a:spcBef>
                <a:spcPts val="0"/>
              </a:spcBef>
              <a:spcAft>
                <a:spcPts val="0"/>
              </a:spcAft>
              <a:buSzPts val="1400"/>
              <a:buNone/>
            </a:pPr>
            <a:r>
              <a:t/>
            </a:r>
            <a:endParaRPr sz="1586">
              <a:latin typeface="Palatino Linotype"/>
              <a:ea typeface="Palatino Linotype"/>
              <a:cs typeface="Palatino Linotype"/>
              <a:sym typeface="Palatino Linotype"/>
            </a:endParaRPr>
          </a:p>
          <a:p>
            <a:pPr indent="0" lvl="0" marL="212487" rtl="0" algn="l">
              <a:lnSpc>
                <a:spcPct val="60971"/>
              </a:lnSpc>
              <a:spcBef>
                <a:spcPts val="0"/>
              </a:spcBef>
              <a:spcAft>
                <a:spcPts val="0"/>
              </a:spcAft>
              <a:buClr>
                <a:schemeClr val="dk1"/>
              </a:buClr>
              <a:buSzPts val="1400"/>
              <a:buFont typeface="Arial"/>
              <a:buNone/>
            </a:pPr>
            <a:r>
              <a:rPr lang="en" sz="1586">
                <a:latin typeface="Palatino Linotype"/>
                <a:ea typeface="Palatino Linotype"/>
                <a:cs typeface="Palatino Linotype"/>
                <a:sym typeface="Palatino Linotype"/>
              </a:rPr>
              <a:t>The best method of handling outliers depends on the objective of your</a:t>
            </a:r>
            <a:endParaRPr sz="1586">
              <a:latin typeface="Palatino Linotype"/>
              <a:ea typeface="Palatino Linotype"/>
              <a:cs typeface="Palatino Linotype"/>
              <a:sym typeface="Palatino Linotype"/>
            </a:endParaRPr>
          </a:p>
          <a:p>
            <a:pPr indent="0" lvl="0" marL="212487" rtl="0" algn="l">
              <a:lnSpc>
                <a:spcPct val="100000"/>
              </a:lnSpc>
              <a:spcBef>
                <a:spcPts val="181"/>
              </a:spcBef>
              <a:spcAft>
                <a:spcPts val="0"/>
              </a:spcAft>
              <a:buClr>
                <a:schemeClr val="dk1"/>
              </a:buClr>
              <a:buSzPts val="1400"/>
              <a:buFont typeface="Arial"/>
              <a:buNone/>
            </a:pPr>
            <a:r>
              <a:rPr lang="en" sz="1586">
                <a:latin typeface="Palatino Linotype"/>
                <a:ea typeface="Palatino Linotype"/>
                <a:cs typeface="Palatino Linotype"/>
                <a:sym typeface="Palatino Linotype"/>
              </a:rPr>
              <a:t>analysis, on how you obtained your data…</a:t>
            </a:r>
            <a:endParaRPr/>
          </a:p>
        </p:txBody>
      </p:sp>
      <p:sp>
        <p:nvSpPr>
          <p:cNvPr id="364" name="Google Shape;364;g10ca4d6b6b0_0_4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5366dc5f9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15366dc5f94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 sz="1100">
                <a:latin typeface="Avenir"/>
                <a:ea typeface="Avenir"/>
                <a:cs typeface="Avenir"/>
                <a:sym typeface="Avenir"/>
              </a:rPr>
              <a:t>Query data to understand outliers</a:t>
            </a:r>
            <a:endParaRPr sz="1100">
              <a:latin typeface="Avenir"/>
              <a:ea typeface="Avenir"/>
              <a:cs typeface="Avenir"/>
              <a:sym typeface="Aveni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May need to do some preliminary investigation of whether it is normal data or an error - what does the rest of the data in the row look like?</a:t>
            </a:r>
            <a:endParaRPr/>
          </a:p>
        </p:txBody>
      </p:sp>
      <p:sp>
        <p:nvSpPr>
          <p:cNvPr id="372" name="Google Shape;372;g15366dc5f94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366dc5f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5366dc5f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f0426d47e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f0426d47e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f0426d47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f0426d47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ca4d6b6b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ca4d6b6b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f0426d47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f0426d47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f0426d47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f0426d47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f0426d47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ff0426d47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f0426d47e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f0426d47e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ff0426d47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ff0426d47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f0426d47e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f0426d47e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f0426d47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f0426d47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f0426d47e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ff0426d47e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f0426d47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ff0426d47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f0426d47e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ff0426d47e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ca4d6b6b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ca4d6b6b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ca4d6b6b0_0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1" name="Google Shape;461;g10ca4d6b6b0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ca4d6b6b0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10ca4d6b6b0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ca4d6b6b0_0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g10ca4d6b6b0_0_4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g10ca4d6b6b0_0_4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ca4d6b6b0_0_4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10ca4d6b6b0_0_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ff0426d47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ff0426d47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f0426d47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ff0426d47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ff0426d47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ff0426d47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f0426d47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ff0426d47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f0426d47e_0_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ff0426d47e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f0426d47e_0_2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ff0426d47e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ca4d6b6b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ca4d6b6b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f0426d47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ff0426d47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ff0426d4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ff0426d4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f0426d47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ff0426d47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ff0426d47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ff0426d4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ca4d6b6b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ca4d6b6b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ca4d6b6b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0ca4d6b6b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6c840750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6c840750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fb9f510f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fb9f510f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6c8407506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6c8407506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6c8407506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6c8407506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c8bfb8cc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c8bfb8cc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6c8407506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6c840750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6c840750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6c840750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6c8407506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6c8407506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0ca4d6b6b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0ca4d6b6b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6c8407506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6c8407506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4c64b3a2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f4c64b3a2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f4c64b3a2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f4c64b3a2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f4c64b3a2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f4c64b3a2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4c64b3a2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4c64b3a2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4c64b3a2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4c64b3a2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c8bfb8c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c8bfb8c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4c64b3a2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f4c64b3a2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17bb1843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17bb1843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17bb1843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17bb1843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7bb18438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7bb18438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ca4d6b6b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0ca4d6b6b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0ca4d6b6b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0ca4d6b6b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fb9f510f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1fb9f510f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1fb9f510f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1fb9f510f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ff0426d47e_0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ff0426d47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ff0426d47e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gff0426d47e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8" name="Google Shape;698;gff0426d47e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ctrTitle"/>
          </p:nvPr>
        </p:nvSpPr>
        <p:spPr>
          <a:xfrm>
            <a:off x="1768800" y="1991813"/>
            <a:ext cx="5606400" cy="115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sz="3600">
                <a:solidFill>
                  <a:srgbClr val="FFFFFF"/>
                </a:solidFill>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4"/>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4" name="Google Shape;54;p14"/>
          <p:cNvSpPr txBox="1"/>
          <p:nvPr>
            <p:ph idx="1" type="body"/>
          </p:nvPr>
        </p:nvSpPr>
        <p:spPr>
          <a:xfrm>
            <a:off x="800100" y="1577340"/>
            <a:ext cx="7543800" cy="2949000"/>
          </a:xfrm>
          <a:prstGeom prst="rect">
            <a:avLst/>
          </a:prstGeom>
          <a:noFill/>
          <a:ln>
            <a:noFill/>
          </a:ln>
        </p:spPr>
        <p:txBody>
          <a:bodyPr anchorCtr="0" anchor="t" bIns="34275" lIns="68575" spcFirstLastPara="1" rIns="68575" wrap="square" tIns="34275">
            <a:noAutofit/>
          </a:bodyPr>
          <a:lstStyle>
            <a:lvl1pPr indent="-317500" lvl="0" marL="457200" rtl="0" algn="l">
              <a:lnSpc>
                <a:spcPct val="100000"/>
              </a:lnSpc>
              <a:spcBef>
                <a:spcPts val="700"/>
              </a:spcBef>
              <a:spcAft>
                <a:spcPts val="0"/>
              </a:spcAft>
              <a:buSzPts val="1400"/>
              <a:buChar char="◦"/>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100000"/>
              </a:lnSpc>
              <a:spcBef>
                <a:spcPts val="400"/>
              </a:spcBef>
              <a:spcAft>
                <a:spcPts val="0"/>
              </a:spcAft>
              <a:buSzPts val="1400"/>
              <a:buChar char="◦"/>
              <a:defRPr/>
            </a:lvl6pPr>
            <a:lvl7pPr indent="-317500" lvl="6" marL="3200400" rtl="0" algn="l">
              <a:lnSpc>
                <a:spcPct val="100000"/>
              </a:lnSpc>
              <a:spcBef>
                <a:spcPts val="400"/>
              </a:spcBef>
              <a:spcAft>
                <a:spcPts val="0"/>
              </a:spcAft>
              <a:buSzPts val="1400"/>
              <a:buChar char="◦"/>
              <a:defRPr/>
            </a:lvl7pPr>
            <a:lvl8pPr indent="-317500" lvl="7" marL="3657600" rtl="0" algn="l">
              <a:lnSpc>
                <a:spcPct val="100000"/>
              </a:lnSpc>
              <a:spcBef>
                <a:spcPts val="400"/>
              </a:spcBef>
              <a:spcAft>
                <a:spcPts val="0"/>
              </a:spcAft>
              <a:buSzPts val="1400"/>
              <a:buChar char="◦"/>
              <a:defRPr/>
            </a:lvl8pPr>
            <a:lvl9pPr indent="-317500" lvl="8" marL="4114800" rtl="0" algn="l">
              <a:lnSpc>
                <a:spcPct val="100000"/>
              </a:lnSpc>
              <a:spcBef>
                <a:spcPts val="400"/>
              </a:spcBef>
              <a:spcAft>
                <a:spcPts val="0"/>
              </a:spcAft>
              <a:buSzPts val="1400"/>
              <a:buChar char="◦"/>
              <a:defRPr/>
            </a:lvl9pPr>
          </a:lstStyle>
          <a:p/>
        </p:txBody>
      </p:sp>
      <p:sp>
        <p:nvSpPr>
          <p:cNvPr id="55" name="Google Shape;55;p14"/>
          <p:cNvSpPr txBox="1"/>
          <p:nvPr>
            <p:ph idx="10" type="dt"/>
          </p:nvPr>
        </p:nvSpPr>
        <p:spPr>
          <a:xfrm>
            <a:off x="205740" y="4730754"/>
            <a:ext cx="2057400" cy="20580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6" name="Google Shape;56;p14"/>
          <p:cNvSpPr txBox="1"/>
          <p:nvPr>
            <p:ph idx="11" type="ftr"/>
          </p:nvPr>
        </p:nvSpPr>
        <p:spPr>
          <a:xfrm>
            <a:off x="2617470" y="4730754"/>
            <a:ext cx="3909300" cy="205800"/>
          </a:xfrm>
          <a:prstGeom prst="rect">
            <a:avLst/>
          </a:prstGeom>
          <a:noFill/>
          <a:ln>
            <a:noFill/>
          </a:ln>
        </p:spPr>
        <p:txBody>
          <a:bodyPr anchorCtr="0" anchor="b"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7" name="Google Shape;57;p14"/>
          <p:cNvSpPr txBox="1"/>
          <p:nvPr>
            <p:ph idx="12" type="sldNum"/>
          </p:nvPr>
        </p:nvSpPr>
        <p:spPr>
          <a:xfrm>
            <a:off x="7852410" y="4730754"/>
            <a:ext cx="1097400" cy="2058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2">
    <p:bg>
      <p:bgPr>
        <a:solidFill>
          <a:srgbClr val="000000"/>
        </a:solidFill>
      </p:bgPr>
    </p:bg>
    <p:spTree>
      <p:nvGrpSpPr>
        <p:cNvPr id="58" name="Shape 58"/>
        <p:cNvGrpSpPr/>
        <p:nvPr/>
      </p:nvGrpSpPr>
      <p:grpSpPr>
        <a:xfrm>
          <a:off x="0" y="0"/>
          <a:ext cx="0" cy="0"/>
          <a:chOff x="0" y="0"/>
          <a:chExt cx="0" cy="0"/>
        </a:xfrm>
      </p:grpSpPr>
      <p:sp>
        <p:nvSpPr>
          <p:cNvPr id="59" name="Google Shape;59;p15"/>
          <p:cNvSpPr txBox="1"/>
          <p:nvPr>
            <p:ph type="ctrTitle"/>
          </p:nvPr>
        </p:nvSpPr>
        <p:spPr>
          <a:xfrm>
            <a:off x="1768800" y="1991813"/>
            <a:ext cx="5606400" cy="115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Font typeface="Avenir"/>
              <a:buNone/>
              <a:defRPr sz="3600">
                <a:solidFill>
                  <a:srgbClr val="FFFFFF"/>
                </a:solidFill>
                <a:latin typeface="Avenir"/>
                <a:ea typeface="Avenir"/>
                <a:cs typeface="Avenir"/>
                <a:sym typeface="Avenir"/>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3">
    <p:bg>
      <p:bgPr>
        <a:solidFill>
          <a:srgbClr val="000000"/>
        </a:solidFill>
      </p:bgPr>
    </p:bg>
    <p:spTree>
      <p:nvGrpSpPr>
        <p:cNvPr id="60" name="Shape 60"/>
        <p:cNvGrpSpPr/>
        <p:nvPr/>
      </p:nvGrpSpPr>
      <p:grpSpPr>
        <a:xfrm>
          <a:off x="0" y="0"/>
          <a:ext cx="0" cy="0"/>
          <a:chOff x="0" y="0"/>
          <a:chExt cx="0" cy="0"/>
        </a:xfrm>
      </p:grpSpPr>
      <p:sp>
        <p:nvSpPr>
          <p:cNvPr id="61" name="Google Shape;61;p16"/>
          <p:cNvSpPr txBox="1"/>
          <p:nvPr>
            <p:ph type="ctrTitle"/>
          </p:nvPr>
        </p:nvSpPr>
        <p:spPr>
          <a:xfrm>
            <a:off x="1768800" y="1991813"/>
            <a:ext cx="5606400" cy="115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Font typeface="Avenir"/>
              <a:buNone/>
              <a:defRPr sz="3600">
                <a:solidFill>
                  <a:srgbClr val="FFFFFF"/>
                </a:solidFill>
                <a:latin typeface="Avenir"/>
                <a:ea typeface="Avenir"/>
                <a:cs typeface="Avenir"/>
                <a:sym typeface="Avenir"/>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cSld name="TITLE_4">
    <p:bg>
      <p:bgPr>
        <a:solidFill>
          <a:srgbClr val="000000"/>
        </a:solidFill>
      </p:bgPr>
    </p:bg>
    <p:spTree>
      <p:nvGrpSpPr>
        <p:cNvPr id="62" name="Shape 62"/>
        <p:cNvGrpSpPr/>
        <p:nvPr/>
      </p:nvGrpSpPr>
      <p:grpSpPr>
        <a:xfrm>
          <a:off x="0" y="0"/>
          <a:ext cx="0" cy="0"/>
          <a:chOff x="0" y="0"/>
          <a:chExt cx="0" cy="0"/>
        </a:xfrm>
      </p:grpSpPr>
      <p:sp>
        <p:nvSpPr>
          <p:cNvPr id="63" name="Google Shape;63;p17"/>
          <p:cNvSpPr txBox="1"/>
          <p:nvPr>
            <p:ph type="ctrTitle"/>
          </p:nvPr>
        </p:nvSpPr>
        <p:spPr>
          <a:xfrm>
            <a:off x="1768800" y="1991813"/>
            <a:ext cx="5606400" cy="1159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FFFFFF"/>
              </a:buClr>
              <a:buSzPts val="3600"/>
              <a:buFont typeface="Avenir"/>
              <a:buNone/>
              <a:defRPr sz="3600">
                <a:solidFill>
                  <a:srgbClr val="FFFFFF"/>
                </a:solidFill>
                <a:latin typeface="Avenir"/>
                <a:ea typeface="Avenir"/>
                <a:cs typeface="Avenir"/>
                <a:sym typeface="Avenir"/>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p:cSld name="TITLE_5">
    <p:bg>
      <p:bgPr>
        <a:solidFill>
          <a:srgbClr val="000000"/>
        </a:solidFill>
      </p:bgPr>
    </p:bg>
    <p:spTree>
      <p:nvGrpSpPr>
        <p:cNvPr id="64" name="Shape 64"/>
        <p:cNvGrpSpPr/>
        <p:nvPr/>
      </p:nvGrpSpPr>
      <p:grpSpPr>
        <a:xfrm>
          <a:off x="0" y="0"/>
          <a:ext cx="0" cy="0"/>
          <a:chOff x="0" y="0"/>
          <a:chExt cx="0" cy="0"/>
        </a:xfrm>
      </p:grpSpPr>
      <p:sp>
        <p:nvSpPr>
          <p:cNvPr id="65" name="Google Shape;65;p18"/>
          <p:cNvSpPr txBox="1"/>
          <p:nvPr>
            <p:ph type="ctrTitle"/>
          </p:nvPr>
        </p:nvSpPr>
        <p:spPr>
          <a:xfrm>
            <a:off x="1768800" y="1991813"/>
            <a:ext cx="5606400" cy="115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Font typeface="Avenir"/>
              <a:buNone/>
              <a:defRPr sz="3600">
                <a:solidFill>
                  <a:srgbClr val="FFFFFF"/>
                </a:solidFill>
                <a:latin typeface="Avenir"/>
                <a:ea typeface="Avenir"/>
                <a:cs typeface="Avenir"/>
                <a:sym typeface="Avenir"/>
              </a:defRPr>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5">
  <p:cSld name="TITLE_6">
    <p:spTree>
      <p:nvGrpSpPr>
        <p:cNvPr id="66" name="Shape 66"/>
        <p:cNvGrpSpPr/>
        <p:nvPr/>
      </p:nvGrpSpPr>
      <p:grpSpPr>
        <a:xfrm>
          <a:off x="0" y="0"/>
          <a:ext cx="0" cy="0"/>
          <a:chOff x="0" y="0"/>
          <a:chExt cx="0" cy="0"/>
        </a:xfrm>
      </p:grpSpPr>
      <p:sp>
        <p:nvSpPr>
          <p:cNvPr id="67" name="Google Shape;67;p19"/>
          <p:cNvSpPr txBox="1"/>
          <p:nvPr>
            <p:ph idx="1" type="body"/>
          </p:nvPr>
        </p:nvSpPr>
        <p:spPr>
          <a:xfrm>
            <a:off x="452437" y="4439643"/>
            <a:ext cx="8239200" cy="238800"/>
          </a:xfrm>
          <a:prstGeom prst="rect">
            <a:avLst/>
          </a:prstGeom>
          <a:noFill/>
          <a:ln>
            <a:noFill/>
          </a:ln>
        </p:spPr>
        <p:txBody>
          <a:bodyPr anchorCtr="0" anchor="b" bIns="17150" lIns="17150" spcFirstLastPara="1" rIns="17150" wrap="square" tIns="17150">
            <a:normAutofit/>
          </a:bodyPr>
          <a:lstStyle>
            <a:lvl1pPr indent="-228600" lvl="0" marL="457200" rtl="0" algn="l">
              <a:lnSpc>
                <a:spcPct val="100000"/>
              </a:lnSpc>
              <a:spcBef>
                <a:spcPts val="0"/>
              </a:spcBef>
              <a:spcAft>
                <a:spcPts val="0"/>
              </a:spcAft>
              <a:buClr>
                <a:srgbClr val="FFFFFF"/>
              </a:buClr>
              <a:buSzPts val="1400"/>
              <a:buFont typeface="Helvetica Neue"/>
              <a:buNone/>
              <a:defRPr b="1" sz="1400"/>
            </a:lvl1pPr>
            <a:lvl2pPr indent="-279400" lvl="1" marL="914400" rtl="0" algn="l">
              <a:lnSpc>
                <a:spcPct val="90000"/>
              </a:lnSpc>
              <a:spcBef>
                <a:spcPts val="1700"/>
              </a:spcBef>
              <a:spcAft>
                <a:spcPts val="0"/>
              </a:spcAft>
              <a:buClr>
                <a:srgbClr val="FFFFFF"/>
              </a:buClr>
              <a:buSzPts val="800"/>
              <a:buChar char="○"/>
              <a:defRPr/>
            </a:lvl2pPr>
            <a:lvl3pPr indent="-279400" lvl="2" marL="1371600" rtl="0" algn="l">
              <a:lnSpc>
                <a:spcPct val="90000"/>
              </a:lnSpc>
              <a:spcBef>
                <a:spcPts val="1700"/>
              </a:spcBef>
              <a:spcAft>
                <a:spcPts val="0"/>
              </a:spcAft>
              <a:buClr>
                <a:srgbClr val="FFFFFF"/>
              </a:buClr>
              <a:buSzPts val="800"/>
              <a:buChar char="■"/>
              <a:defRPr/>
            </a:lvl3pPr>
            <a:lvl4pPr indent="-279400" lvl="3" marL="1828800" rtl="0" algn="l">
              <a:lnSpc>
                <a:spcPct val="90000"/>
              </a:lnSpc>
              <a:spcBef>
                <a:spcPts val="1700"/>
              </a:spcBef>
              <a:spcAft>
                <a:spcPts val="0"/>
              </a:spcAft>
              <a:buClr>
                <a:srgbClr val="FFFFFF"/>
              </a:buClr>
              <a:buSzPts val="800"/>
              <a:buChar char="●"/>
              <a:defRPr/>
            </a:lvl4pPr>
            <a:lvl5pPr indent="-279400" lvl="4" marL="2286000" rtl="0" algn="l">
              <a:lnSpc>
                <a:spcPct val="90000"/>
              </a:lnSpc>
              <a:spcBef>
                <a:spcPts val="1700"/>
              </a:spcBef>
              <a:spcAft>
                <a:spcPts val="0"/>
              </a:spcAft>
              <a:buClr>
                <a:srgbClr val="FFFFFF"/>
              </a:buClr>
              <a:buSzPts val="800"/>
              <a:buChar char="○"/>
              <a:defRPr/>
            </a:lvl5pPr>
            <a:lvl6pPr indent="-279400" lvl="5" marL="2743200" rtl="0" algn="l">
              <a:lnSpc>
                <a:spcPct val="90000"/>
              </a:lnSpc>
              <a:spcBef>
                <a:spcPts val="1700"/>
              </a:spcBef>
              <a:spcAft>
                <a:spcPts val="0"/>
              </a:spcAft>
              <a:buClr>
                <a:srgbClr val="FFFFFF"/>
              </a:buClr>
              <a:buSzPts val="800"/>
              <a:buChar char="■"/>
              <a:defRPr/>
            </a:lvl6pPr>
            <a:lvl7pPr indent="-279400" lvl="6" marL="3200400" rtl="0" algn="l">
              <a:lnSpc>
                <a:spcPct val="90000"/>
              </a:lnSpc>
              <a:spcBef>
                <a:spcPts val="1700"/>
              </a:spcBef>
              <a:spcAft>
                <a:spcPts val="0"/>
              </a:spcAft>
              <a:buClr>
                <a:srgbClr val="FFFFFF"/>
              </a:buClr>
              <a:buSzPts val="800"/>
              <a:buChar char="●"/>
              <a:defRPr/>
            </a:lvl7pPr>
            <a:lvl8pPr indent="-279400" lvl="7" marL="3657600" rtl="0" algn="l">
              <a:lnSpc>
                <a:spcPct val="90000"/>
              </a:lnSpc>
              <a:spcBef>
                <a:spcPts val="1700"/>
              </a:spcBef>
              <a:spcAft>
                <a:spcPts val="0"/>
              </a:spcAft>
              <a:buClr>
                <a:srgbClr val="FFFFFF"/>
              </a:buClr>
              <a:buSzPts val="800"/>
              <a:buChar char="○"/>
              <a:defRPr/>
            </a:lvl8pPr>
            <a:lvl9pPr indent="-279400" lvl="8" marL="4114800" rtl="0" algn="l">
              <a:lnSpc>
                <a:spcPct val="90000"/>
              </a:lnSpc>
              <a:spcBef>
                <a:spcPts val="1700"/>
              </a:spcBef>
              <a:spcAft>
                <a:spcPts val="0"/>
              </a:spcAft>
              <a:buClr>
                <a:srgbClr val="FFFFFF"/>
              </a:buClr>
              <a:buSzPts val="800"/>
              <a:buChar char="■"/>
              <a:defRPr/>
            </a:lvl9pPr>
          </a:lstStyle>
          <a:p/>
        </p:txBody>
      </p:sp>
      <p:sp>
        <p:nvSpPr>
          <p:cNvPr id="68" name="Google Shape;68;p19"/>
          <p:cNvSpPr txBox="1"/>
          <p:nvPr>
            <p:ph type="title"/>
          </p:nvPr>
        </p:nvSpPr>
        <p:spPr>
          <a:xfrm>
            <a:off x="452436" y="965622"/>
            <a:ext cx="8239200" cy="1743000"/>
          </a:xfrm>
          <a:prstGeom prst="rect">
            <a:avLst/>
          </a:prstGeom>
          <a:noFill/>
          <a:ln>
            <a:noFill/>
          </a:ln>
        </p:spPr>
        <p:txBody>
          <a:bodyPr anchorCtr="0" anchor="b" bIns="19050" lIns="19050" spcFirstLastPara="1" rIns="19050" wrap="square" tIns="19050">
            <a:normAutofit/>
          </a:bodyPr>
          <a:lstStyle>
            <a:lvl1pPr lvl="0" rtl="0" algn="l">
              <a:lnSpc>
                <a:spcPct val="80000"/>
              </a:lnSpc>
              <a:spcBef>
                <a:spcPts val="0"/>
              </a:spcBef>
              <a:spcAft>
                <a:spcPts val="0"/>
              </a:spcAft>
              <a:buClr>
                <a:srgbClr val="FFFFFF"/>
              </a:buClr>
              <a:buSzPts val="4400"/>
              <a:buFont typeface="Helvetica Neue"/>
              <a:buNone/>
              <a:defRPr sz="4400"/>
            </a:lvl1pPr>
            <a:lvl2pPr lvl="1" rtl="0" algn="l">
              <a:lnSpc>
                <a:spcPct val="80000"/>
              </a:lnSpc>
              <a:spcBef>
                <a:spcPts val="0"/>
              </a:spcBef>
              <a:spcAft>
                <a:spcPts val="0"/>
              </a:spcAft>
              <a:buClr>
                <a:srgbClr val="FFFFFF"/>
              </a:buClr>
              <a:buSzPts val="700"/>
              <a:buNone/>
              <a:defRPr/>
            </a:lvl2pPr>
            <a:lvl3pPr lvl="2" rtl="0" algn="l">
              <a:lnSpc>
                <a:spcPct val="80000"/>
              </a:lnSpc>
              <a:spcBef>
                <a:spcPts val="0"/>
              </a:spcBef>
              <a:spcAft>
                <a:spcPts val="0"/>
              </a:spcAft>
              <a:buClr>
                <a:srgbClr val="FFFFFF"/>
              </a:buClr>
              <a:buSzPts val="700"/>
              <a:buNone/>
              <a:defRPr/>
            </a:lvl3pPr>
            <a:lvl4pPr lvl="3" rtl="0" algn="l">
              <a:lnSpc>
                <a:spcPct val="80000"/>
              </a:lnSpc>
              <a:spcBef>
                <a:spcPts val="0"/>
              </a:spcBef>
              <a:spcAft>
                <a:spcPts val="0"/>
              </a:spcAft>
              <a:buClr>
                <a:srgbClr val="FFFFFF"/>
              </a:buClr>
              <a:buSzPts val="700"/>
              <a:buNone/>
              <a:defRPr/>
            </a:lvl4pPr>
            <a:lvl5pPr lvl="4" rtl="0" algn="l">
              <a:lnSpc>
                <a:spcPct val="80000"/>
              </a:lnSpc>
              <a:spcBef>
                <a:spcPts val="0"/>
              </a:spcBef>
              <a:spcAft>
                <a:spcPts val="0"/>
              </a:spcAft>
              <a:buClr>
                <a:srgbClr val="FFFFFF"/>
              </a:buClr>
              <a:buSzPts val="700"/>
              <a:buNone/>
              <a:defRPr/>
            </a:lvl5pPr>
            <a:lvl6pPr lvl="5" rtl="0" algn="l">
              <a:lnSpc>
                <a:spcPct val="80000"/>
              </a:lnSpc>
              <a:spcBef>
                <a:spcPts val="0"/>
              </a:spcBef>
              <a:spcAft>
                <a:spcPts val="0"/>
              </a:spcAft>
              <a:buClr>
                <a:srgbClr val="FFFFFF"/>
              </a:buClr>
              <a:buSzPts val="700"/>
              <a:buNone/>
              <a:defRPr/>
            </a:lvl6pPr>
            <a:lvl7pPr lvl="6" rtl="0" algn="l">
              <a:lnSpc>
                <a:spcPct val="80000"/>
              </a:lnSpc>
              <a:spcBef>
                <a:spcPts val="0"/>
              </a:spcBef>
              <a:spcAft>
                <a:spcPts val="0"/>
              </a:spcAft>
              <a:buClr>
                <a:srgbClr val="FFFFFF"/>
              </a:buClr>
              <a:buSzPts val="700"/>
              <a:buNone/>
              <a:defRPr/>
            </a:lvl7pPr>
            <a:lvl8pPr lvl="7" rtl="0" algn="l">
              <a:lnSpc>
                <a:spcPct val="80000"/>
              </a:lnSpc>
              <a:spcBef>
                <a:spcPts val="0"/>
              </a:spcBef>
              <a:spcAft>
                <a:spcPts val="0"/>
              </a:spcAft>
              <a:buClr>
                <a:srgbClr val="FFFFFF"/>
              </a:buClr>
              <a:buSzPts val="700"/>
              <a:buNone/>
              <a:defRPr/>
            </a:lvl8pPr>
            <a:lvl9pPr lvl="8" rtl="0" algn="l">
              <a:lnSpc>
                <a:spcPct val="80000"/>
              </a:lnSpc>
              <a:spcBef>
                <a:spcPts val="0"/>
              </a:spcBef>
              <a:spcAft>
                <a:spcPts val="0"/>
              </a:spcAft>
              <a:buClr>
                <a:srgbClr val="FFFFFF"/>
              </a:buClr>
              <a:buSzPts val="700"/>
              <a:buNone/>
              <a:defRPr/>
            </a:lvl9pPr>
          </a:lstStyle>
          <a:p/>
        </p:txBody>
      </p:sp>
      <p:sp>
        <p:nvSpPr>
          <p:cNvPr id="69" name="Google Shape;69;p19"/>
          <p:cNvSpPr txBox="1"/>
          <p:nvPr>
            <p:ph idx="2" type="body"/>
          </p:nvPr>
        </p:nvSpPr>
        <p:spPr>
          <a:xfrm>
            <a:off x="452438" y="2698824"/>
            <a:ext cx="8239200" cy="714300"/>
          </a:xfrm>
          <a:prstGeom prst="rect">
            <a:avLst/>
          </a:prstGeom>
          <a:noFill/>
          <a:ln>
            <a:noFill/>
          </a:ln>
        </p:spPr>
        <p:txBody>
          <a:bodyPr anchorCtr="0" anchor="t" bIns="19050" lIns="19050" spcFirstLastPara="1" rIns="19050" wrap="square" tIns="19050">
            <a:normAutofit/>
          </a:bodyPr>
          <a:lstStyle>
            <a:lvl1pPr indent="-228600" lvl="0" marL="457200" rtl="0" algn="l">
              <a:lnSpc>
                <a:spcPct val="100000"/>
              </a:lnSpc>
              <a:spcBef>
                <a:spcPts val="0"/>
              </a:spcBef>
              <a:spcAft>
                <a:spcPts val="0"/>
              </a:spcAft>
              <a:buClr>
                <a:srgbClr val="FFFFFF"/>
              </a:buClr>
              <a:buSzPts val="2100"/>
              <a:buFont typeface="Helvetica Neue"/>
              <a:buNone/>
              <a:defRPr b="1" sz="2100"/>
            </a:lvl1pPr>
            <a:lvl2pPr indent="-228600" lvl="1" marL="914400" rtl="0" algn="l">
              <a:lnSpc>
                <a:spcPct val="100000"/>
              </a:lnSpc>
              <a:spcBef>
                <a:spcPts val="0"/>
              </a:spcBef>
              <a:spcAft>
                <a:spcPts val="0"/>
              </a:spcAft>
              <a:buClr>
                <a:srgbClr val="FFFFFF"/>
              </a:buClr>
              <a:buSzPts val="2100"/>
              <a:buFont typeface="Helvetica Neue"/>
              <a:buNone/>
              <a:defRPr b="1" sz="2100"/>
            </a:lvl2pPr>
            <a:lvl3pPr indent="-228600" lvl="2" marL="1371600" rtl="0" algn="l">
              <a:lnSpc>
                <a:spcPct val="100000"/>
              </a:lnSpc>
              <a:spcBef>
                <a:spcPts val="0"/>
              </a:spcBef>
              <a:spcAft>
                <a:spcPts val="0"/>
              </a:spcAft>
              <a:buClr>
                <a:srgbClr val="FFFFFF"/>
              </a:buClr>
              <a:buSzPts val="2100"/>
              <a:buFont typeface="Helvetica Neue"/>
              <a:buNone/>
              <a:defRPr b="1" sz="2100"/>
            </a:lvl3pPr>
            <a:lvl4pPr indent="-228600" lvl="3" marL="1828800" rtl="0" algn="l">
              <a:lnSpc>
                <a:spcPct val="100000"/>
              </a:lnSpc>
              <a:spcBef>
                <a:spcPts val="0"/>
              </a:spcBef>
              <a:spcAft>
                <a:spcPts val="0"/>
              </a:spcAft>
              <a:buClr>
                <a:srgbClr val="FFFFFF"/>
              </a:buClr>
              <a:buSzPts val="2100"/>
              <a:buFont typeface="Helvetica Neue"/>
              <a:buNone/>
              <a:defRPr b="1" sz="2100"/>
            </a:lvl4pPr>
            <a:lvl5pPr indent="-228600" lvl="4" marL="2286000" rtl="0" algn="l">
              <a:lnSpc>
                <a:spcPct val="100000"/>
              </a:lnSpc>
              <a:spcBef>
                <a:spcPts val="0"/>
              </a:spcBef>
              <a:spcAft>
                <a:spcPts val="0"/>
              </a:spcAft>
              <a:buClr>
                <a:srgbClr val="FFFFFF"/>
              </a:buClr>
              <a:buSzPts val="2100"/>
              <a:buFont typeface="Helvetica Neue"/>
              <a:buNone/>
              <a:defRPr b="1" sz="2100"/>
            </a:lvl5pPr>
            <a:lvl6pPr indent="-279400" lvl="5" marL="2743200" rtl="0" algn="l">
              <a:lnSpc>
                <a:spcPct val="90000"/>
              </a:lnSpc>
              <a:spcBef>
                <a:spcPts val="1700"/>
              </a:spcBef>
              <a:spcAft>
                <a:spcPts val="0"/>
              </a:spcAft>
              <a:buClr>
                <a:srgbClr val="FFFFFF"/>
              </a:buClr>
              <a:buSzPts val="800"/>
              <a:buChar char="■"/>
              <a:defRPr/>
            </a:lvl6pPr>
            <a:lvl7pPr indent="-279400" lvl="6" marL="3200400" rtl="0" algn="l">
              <a:lnSpc>
                <a:spcPct val="90000"/>
              </a:lnSpc>
              <a:spcBef>
                <a:spcPts val="1700"/>
              </a:spcBef>
              <a:spcAft>
                <a:spcPts val="0"/>
              </a:spcAft>
              <a:buClr>
                <a:srgbClr val="FFFFFF"/>
              </a:buClr>
              <a:buSzPts val="800"/>
              <a:buChar char="●"/>
              <a:defRPr/>
            </a:lvl7pPr>
            <a:lvl8pPr indent="-279400" lvl="7" marL="3657600" rtl="0" algn="l">
              <a:lnSpc>
                <a:spcPct val="90000"/>
              </a:lnSpc>
              <a:spcBef>
                <a:spcPts val="1700"/>
              </a:spcBef>
              <a:spcAft>
                <a:spcPts val="0"/>
              </a:spcAft>
              <a:buClr>
                <a:srgbClr val="FFFFFF"/>
              </a:buClr>
              <a:buSzPts val="800"/>
              <a:buChar char="○"/>
              <a:defRPr/>
            </a:lvl8pPr>
            <a:lvl9pPr indent="-279400" lvl="8" marL="4114800" rtl="0" algn="l">
              <a:lnSpc>
                <a:spcPct val="90000"/>
              </a:lnSpc>
              <a:spcBef>
                <a:spcPts val="1700"/>
              </a:spcBef>
              <a:spcAft>
                <a:spcPts val="0"/>
              </a:spcAft>
              <a:buClr>
                <a:srgbClr val="FFFFFF"/>
              </a:buClr>
              <a:buSzPts val="800"/>
              <a:buChar char="■"/>
              <a:defRPr/>
            </a:lvl9pPr>
          </a:lstStyle>
          <a:p/>
        </p:txBody>
      </p:sp>
      <p:sp>
        <p:nvSpPr>
          <p:cNvPr id="70" name="Google Shape;70;p19"/>
          <p:cNvSpPr txBox="1"/>
          <p:nvPr>
            <p:ph idx="12" type="sldNum"/>
          </p:nvPr>
        </p:nvSpPr>
        <p:spPr>
          <a:xfrm>
            <a:off x="4502905" y="4905375"/>
            <a:ext cx="138300" cy="1461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700"/>
              <a:buFont typeface="Helvetica Neue"/>
              <a:buNone/>
              <a:defRPr sz="700"/>
            </a:lvl1pPr>
            <a:lvl2pPr indent="0" lvl="1" marL="0" rtl="0" algn="ctr">
              <a:lnSpc>
                <a:spcPct val="100000"/>
              </a:lnSpc>
              <a:spcBef>
                <a:spcPts val="0"/>
              </a:spcBef>
              <a:spcAft>
                <a:spcPts val="0"/>
              </a:spcAft>
              <a:buClr>
                <a:srgbClr val="FFFFFF"/>
              </a:buClr>
              <a:buSzPts val="700"/>
              <a:buFont typeface="Helvetica Neue"/>
              <a:buNone/>
              <a:defRPr sz="700"/>
            </a:lvl2pPr>
            <a:lvl3pPr indent="0" lvl="2" marL="0" rtl="0" algn="ctr">
              <a:lnSpc>
                <a:spcPct val="100000"/>
              </a:lnSpc>
              <a:spcBef>
                <a:spcPts val="0"/>
              </a:spcBef>
              <a:spcAft>
                <a:spcPts val="0"/>
              </a:spcAft>
              <a:buClr>
                <a:srgbClr val="FFFFFF"/>
              </a:buClr>
              <a:buSzPts val="700"/>
              <a:buFont typeface="Helvetica Neue"/>
              <a:buNone/>
              <a:defRPr sz="700"/>
            </a:lvl3pPr>
            <a:lvl4pPr indent="0" lvl="3" marL="0" rtl="0" algn="ctr">
              <a:lnSpc>
                <a:spcPct val="100000"/>
              </a:lnSpc>
              <a:spcBef>
                <a:spcPts val="0"/>
              </a:spcBef>
              <a:spcAft>
                <a:spcPts val="0"/>
              </a:spcAft>
              <a:buClr>
                <a:srgbClr val="FFFFFF"/>
              </a:buClr>
              <a:buSzPts val="700"/>
              <a:buFont typeface="Helvetica Neue"/>
              <a:buNone/>
              <a:defRPr sz="700"/>
            </a:lvl4pPr>
            <a:lvl5pPr indent="0" lvl="4" marL="0" rtl="0" algn="ctr">
              <a:lnSpc>
                <a:spcPct val="100000"/>
              </a:lnSpc>
              <a:spcBef>
                <a:spcPts val="0"/>
              </a:spcBef>
              <a:spcAft>
                <a:spcPts val="0"/>
              </a:spcAft>
              <a:buClr>
                <a:srgbClr val="FFFFFF"/>
              </a:buClr>
              <a:buSzPts val="700"/>
              <a:buFont typeface="Helvetica Neue"/>
              <a:buNone/>
              <a:defRPr sz="700"/>
            </a:lvl5pPr>
            <a:lvl6pPr indent="0" lvl="5" marL="0" rtl="0" algn="ctr">
              <a:lnSpc>
                <a:spcPct val="100000"/>
              </a:lnSpc>
              <a:spcBef>
                <a:spcPts val="0"/>
              </a:spcBef>
              <a:spcAft>
                <a:spcPts val="0"/>
              </a:spcAft>
              <a:buClr>
                <a:srgbClr val="FFFFFF"/>
              </a:buClr>
              <a:buSzPts val="700"/>
              <a:buFont typeface="Helvetica Neue"/>
              <a:buNone/>
              <a:defRPr sz="700"/>
            </a:lvl6pPr>
            <a:lvl7pPr indent="0" lvl="6" marL="0" rtl="0" algn="ctr">
              <a:lnSpc>
                <a:spcPct val="100000"/>
              </a:lnSpc>
              <a:spcBef>
                <a:spcPts val="0"/>
              </a:spcBef>
              <a:spcAft>
                <a:spcPts val="0"/>
              </a:spcAft>
              <a:buClr>
                <a:srgbClr val="FFFFFF"/>
              </a:buClr>
              <a:buSzPts val="700"/>
              <a:buFont typeface="Helvetica Neue"/>
              <a:buNone/>
              <a:defRPr sz="700"/>
            </a:lvl7pPr>
            <a:lvl8pPr indent="0" lvl="7" marL="0" rtl="0" algn="ctr">
              <a:lnSpc>
                <a:spcPct val="100000"/>
              </a:lnSpc>
              <a:spcBef>
                <a:spcPts val="0"/>
              </a:spcBef>
              <a:spcAft>
                <a:spcPts val="0"/>
              </a:spcAft>
              <a:buClr>
                <a:srgbClr val="FFFFFF"/>
              </a:buClr>
              <a:buSzPts val="700"/>
              <a:buFont typeface="Helvetica Neue"/>
              <a:buNone/>
              <a:defRPr sz="700"/>
            </a:lvl8pPr>
            <a:lvl9pPr indent="0" lvl="8" marL="0" rtl="0" algn="ctr">
              <a:lnSpc>
                <a:spcPct val="100000"/>
              </a:lnSpc>
              <a:spcBef>
                <a:spcPts val="0"/>
              </a:spcBef>
              <a:spcAft>
                <a:spcPts val="0"/>
              </a:spcAft>
              <a:buClr>
                <a:srgbClr val="FFFFFF"/>
              </a:buClr>
              <a:buSzPts val="700"/>
              <a:buFont typeface="Helvetica Neue"/>
              <a:buNone/>
              <a:defRPr sz="700"/>
            </a:lvl9pPr>
          </a:lstStyle>
          <a:p>
            <a:pPr indent="0" lvl="0" marL="0" rtl="0" algn="ct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_AND_BODY_1">
    <p:spTree>
      <p:nvGrpSpPr>
        <p:cNvPr id="71" name="Shape 71"/>
        <p:cNvGrpSpPr/>
        <p:nvPr/>
      </p:nvGrpSpPr>
      <p:grpSpPr>
        <a:xfrm>
          <a:off x="0" y="0"/>
          <a:ext cx="0" cy="0"/>
          <a:chOff x="0" y="0"/>
          <a:chExt cx="0" cy="0"/>
        </a:xfrm>
      </p:grpSpPr>
      <p:sp>
        <p:nvSpPr>
          <p:cNvPr id="72" name="Google Shape;72;p20"/>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rmAutofit/>
          </a:bodyPr>
          <a:lstStyle>
            <a:lvl1pPr lvl="0" rtl="0" algn="l">
              <a:lnSpc>
                <a:spcPct val="80000"/>
              </a:lnSpc>
              <a:spcBef>
                <a:spcPts val="0"/>
              </a:spcBef>
              <a:spcAft>
                <a:spcPts val="0"/>
              </a:spcAft>
              <a:buClr>
                <a:srgbClr val="FFFFFF"/>
              </a:buClr>
              <a:buSzPts val="700"/>
              <a:buNone/>
              <a:defRPr/>
            </a:lvl1pPr>
            <a:lvl2pPr lvl="1" rtl="0" algn="l">
              <a:lnSpc>
                <a:spcPct val="80000"/>
              </a:lnSpc>
              <a:spcBef>
                <a:spcPts val="0"/>
              </a:spcBef>
              <a:spcAft>
                <a:spcPts val="0"/>
              </a:spcAft>
              <a:buClr>
                <a:srgbClr val="FFFFFF"/>
              </a:buClr>
              <a:buSzPts val="700"/>
              <a:buNone/>
              <a:defRPr/>
            </a:lvl2pPr>
            <a:lvl3pPr lvl="2" rtl="0" algn="l">
              <a:lnSpc>
                <a:spcPct val="80000"/>
              </a:lnSpc>
              <a:spcBef>
                <a:spcPts val="0"/>
              </a:spcBef>
              <a:spcAft>
                <a:spcPts val="0"/>
              </a:spcAft>
              <a:buClr>
                <a:srgbClr val="FFFFFF"/>
              </a:buClr>
              <a:buSzPts val="700"/>
              <a:buNone/>
              <a:defRPr/>
            </a:lvl3pPr>
            <a:lvl4pPr lvl="3" rtl="0" algn="l">
              <a:lnSpc>
                <a:spcPct val="80000"/>
              </a:lnSpc>
              <a:spcBef>
                <a:spcPts val="0"/>
              </a:spcBef>
              <a:spcAft>
                <a:spcPts val="0"/>
              </a:spcAft>
              <a:buClr>
                <a:srgbClr val="FFFFFF"/>
              </a:buClr>
              <a:buSzPts val="700"/>
              <a:buNone/>
              <a:defRPr/>
            </a:lvl4pPr>
            <a:lvl5pPr lvl="4" rtl="0" algn="l">
              <a:lnSpc>
                <a:spcPct val="80000"/>
              </a:lnSpc>
              <a:spcBef>
                <a:spcPts val="0"/>
              </a:spcBef>
              <a:spcAft>
                <a:spcPts val="0"/>
              </a:spcAft>
              <a:buClr>
                <a:srgbClr val="FFFFFF"/>
              </a:buClr>
              <a:buSzPts val="700"/>
              <a:buNone/>
              <a:defRPr/>
            </a:lvl5pPr>
            <a:lvl6pPr lvl="5" rtl="0" algn="l">
              <a:lnSpc>
                <a:spcPct val="80000"/>
              </a:lnSpc>
              <a:spcBef>
                <a:spcPts val="0"/>
              </a:spcBef>
              <a:spcAft>
                <a:spcPts val="0"/>
              </a:spcAft>
              <a:buClr>
                <a:srgbClr val="FFFFFF"/>
              </a:buClr>
              <a:buSzPts val="700"/>
              <a:buNone/>
              <a:defRPr/>
            </a:lvl6pPr>
            <a:lvl7pPr lvl="6" rtl="0" algn="l">
              <a:lnSpc>
                <a:spcPct val="80000"/>
              </a:lnSpc>
              <a:spcBef>
                <a:spcPts val="0"/>
              </a:spcBef>
              <a:spcAft>
                <a:spcPts val="0"/>
              </a:spcAft>
              <a:buClr>
                <a:srgbClr val="FFFFFF"/>
              </a:buClr>
              <a:buSzPts val="700"/>
              <a:buNone/>
              <a:defRPr/>
            </a:lvl7pPr>
            <a:lvl8pPr lvl="7" rtl="0" algn="l">
              <a:lnSpc>
                <a:spcPct val="80000"/>
              </a:lnSpc>
              <a:spcBef>
                <a:spcPts val="0"/>
              </a:spcBef>
              <a:spcAft>
                <a:spcPts val="0"/>
              </a:spcAft>
              <a:buClr>
                <a:srgbClr val="FFFFFF"/>
              </a:buClr>
              <a:buSzPts val="700"/>
              <a:buNone/>
              <a:defRPr/>
            </a:lvl8pPr>
            <a:lvl9pPr lvl="8" rtl="0" algn="l">
              <a:lnSpc>
                <a:spcPct val="80000"/>
              </a:lnSpc>
              <a:spcBef>
                <a:spcPts val="0"/>
              </a:spcBef>
              <a:spcAft>
                <a:spcPts val="0"/>
              </a:spcAft>
              <a:buClr>
                <a:srgbClr val="FFFFFF"/>
              </a:buClr>
              <a:buSzPts val="700"/>
              <a:buNone/>
              <a:defRPr/>
            </a:lvl9pPr>
          </a:lstStyle>
          <a:p/>
        </p:txBody>
      </p:sp>
      <p:sp>
        <p:nvSpPr>
          <p:cNvPr id="73" name="Google Shape;73;p20"/>
          <p:cNvSpPr txBox="1"/>
          <p:nvPr>
            <p:ph idx="1" type="body"/>
          </p:nvPr>
        </p:nvSpPr>
        <p:spPr>
          <a:xfrm>
            <a:off x="452438" y="842236"/>
            <a:ext cx="8239200" cy="350700"/>
          </a:xfrm>
          <a:prstGeom prst="rect">
            <a:avLst/>
          </a:prstGeom>
          <a:noFill/>
          <a:ln>
            <a:noFill/>
          </a:ln>
        </p:spPr>
        <p:txBody>
          <a:bodyPr anchorCtr="0" anchor="t" bIns="17150" lIns="17150" spcFirstLastPara="1" rIns="17150" wrap="square" tIns="17150">
            <a:normAutofit/>
          </a:bodyPr>
          <a:lstStyle>
            <a:lvl1pPr indent="-228600" lvl="0" marL="457200" rtl="0" algn="l">
              <a:lnSpc>
                <a:spcPct val="100000"/>
              </a:lnSpc>
              <a:spcBef>
                <a:spcPts val="0"/>
              </a:spcBef>
              <a:spcAft>
                <a:spcPts val="0"/>
              </a:spcAft>
              <a:buClr>
                <a:srgbClr val="FFFFFF"/>
              </a:buClr>
              <a:buSzPts val="2100"/>
              <a:buFont typeface="Helvetica Neue"/>
              <a:buNone/>
              <a:defRPr b="1" sz="2100"/>
            </a:lvl1pPr>
            <a:lvl2pPr indent="-279400" lvl="1" marL="914400" rtl="0" algn="l">
              <a:lnSpc>
                <a:spcPct val="90000"/>
              </a:lnSpc>
              <a:spcBef>
                <a:spcPts val="1700"/>
              </a:spcBef>
              <a:spcAft>
                <a:spcPts val="0"/>
              </a:spcAft>
              <a:buClr>
                <a:srgbClr val="FFFFFF"/>
              </a:buClr>
              <a:buSzPts val="800"/>
              <a:buChar char="○"/>
              <a:defRPr/>
            </a:lvl2pPr>
            <a:lvl3pPr indent="-279400" lvl="2" marL="1371600" rtl="0" algn="l">
              <a:lnSpc>
                <a:spcPct val="90000"/>
              </a:lnSpc>
              <a:spcBef>
                <a:spcPts val="1700"/>
              </a:spcBef>
              <a:spcAft>
                <a:spcPts val="0"/>
              </a:spcAft>
              <a:buClr>
                <a:srgbClr val="FFFFFF"/>
              </a:buClr>
              <a:buSzPts val="800"/>
              <a:buChar char="■"/>
              <a:defRPr/>
            </a:lvl3pPr>
            <a:lvl4pPr indent="-279400" lvl="3" marL="1828800" rtl="0" algn="l">
              <a:lnSpc>
                <a:spcPct val="90000"/>
              </a:lnSpc>
              <a:spcBef>
                <a:spcPts val="1700"/>
              </a:spcBef>
              <a:spcAft>
                <a:spcPts val="0"/>
              </a:spcAft>
              <a:buClr>
                <a:srgbClr val="FFFFFF"/>
              </a:buClr>
              <a:buSzPts val="800"/>
              <a:buChar char="●"/>
              <a:defRPr/>
            </a:lvl4pPr>
            <a:lvl5pPr indent="-279400" lvl="4" marL="2286000" rtl="0" algn="l">
              <a:lnSpc>
                <a:spcPct val="90000"/>
              </a:lnSpc>
              <a:spcBef>
                <a:spcPts val="1700"/>
              </a:spcBef>
              <a:spcAft>
                <a:spcPts val="0"/>
              </a:spcAft>
              <a:buClr>
                <a:srgbClr val="FFFFFF"/>
              </a:buClr>
              <a:buSzPts val="800"/>
              <a:buChar char="○"/>
              <a:defRPr/>
            </a:lvl5pPr>
            <a:lvl6pPr indent="-279400" lvl="5" marL="2743200" rtl="0" algn="l">
              <a:lnSpc>
                <a:spcPct val="90000"/>
              </a:lnSpc>
              <a:spcBef>
                <a:spcPts val="1700"/>
              </a:spcBef>
              <a:spcAft>
                <a:spcPts val="0"/>
              </a:spcAft>
              <a:buClr>
                <a:srgbClr val="FFFFFF"/>
              </a:buClr>
              <a:buSzPts val="800"/>
              <a:buChar char="■"/>
              <a:defRPr/>
            </a:lvl6pPr>
            <a:lvl7pPr indent="-279400" lvl="6" marL="3200400" rtl="0" algn="l">
              <a:lnSpc>
                <a:spcPct val="90000"/>
              </a:lnSpc>
              <a:spcBef>
                <a:spcPts val="1700"/>
              </a:spcBef>
              <a:spcAft>
                <a:spcPts val="0"/>
              </a:spcAft>
              <a:buClr>
                <a:srgbClr val="FFFFFF"/>
              </a:buClr>
              <a:buSzPts val="800"/>
              <a:buChar char="●"/>
              <a:defRPr/>
            </a:lvl7pPr>
            <a:lvl8pPr indent="-279400" lvl="7" marL="3657600" rtl="0" algn="l">
              <a:lnSpc>
                <a:spcPct val="90000"/>
              </a:lnSpc>
              <a:spcBef>
                <a:spcPts val="1700"/>
              </a:spcBef>
              <a:spcAft>
                <a:spcPts val="0"/>
              </a:spcAft>
              <a:buClr>
                <a:srgbClr val="FFFFFF"/>
              </a:buClr>
              <a:buSzPts val="800"/>
              <a:buChar char="○"/>
              <a:defRPr/>
            </a:lvl8pPr>
            <a:lvl9pPr indent="-279400" lvl="8" marL="4114800" rtl="0" algn="l">
              <a:lnSpc>
                <a:spcPct val="90000"/>
              </a:lnSpc>
              <a:spcBef>
                <a:spcPts val="1700"/>
              </a:spcBef>
              <a:spcAft>
                <a:spcPts val="0"/>
              </a:spcAft>
              <a:buClr>
                <a:srgbClr val="FFFFFF"/>
              </a:buClr>
              <a:buSzPts val="800"/>
              <a:buChar char="■"/>
              <a:defRPr/>
            </a:lvl9pPr>
          </a:lstStyle>
          <a:p/>
        </p:txBody>
      </p:sp>
      <p:sp>
        <p:nvSpPr>
          <p:cNvPr id="74" name="Google Shape;74;p20"/>
          <p:cNvSpPr txBox="1"/>
          <p:nvPr>
            <p:ph idx="2"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279400" lvl="0" marL="457200" rtl="0" algn="l">
              <a:lnSpc>
                <a:spcPct val="90000"/>
              </a:lnSpc>
              <a:spcBef>
                <a:spcPts val="1700"/>
              </a:spcBef>
              <a:spcAft>
                <a:spcPts val="0"/>
              </a:spcAft>
              <a:buClr>
                <a:srgbClr val="FFFFFF"/>
              </a:buClr>
              <a:buSzPts val="800"/>
              <a:buChar char="●"/>
              <a:defRPr/>
            </a:lvl1pPr>
            <a:lvl2pPr indent="-279400" lvl="1" marL="914400" rtl="0" algn="l">
              <a:lnSpc>
                <a:spcPct val="90000"/>
              </a:lnSpc>
              <a:spcBef>
                <a:spcPts val="1700"/>
              </a:spcBef>
              <a:spcAft>
                <a:spcPts val="0"/>
              </a:spcAft>
              <a:buClr>
                <a:srgbClr val="FFFFFF"/>
              </a:buClr>
              <a:buSzPts val="800"/>
              <a:buChar char="○"/>
              <a:defRPr/>
            </a:lvl2pPr>
            <a:lvl3pPr indent="-279400" lvl="2" marL="1371600" rtl="0" algn="l">
              <a:lnSpc>
                <a:spcPct val="90000"/>
              </a:lnSpc>
              <a:spcBef>
                <a:spcPts val="1700"/>
              </a:spcBef>
              <a:spcAft>
                <a:spcPts val="0"/>
              </a:spcAft>
              <a:buClr>
                <a:srgbClr val="FFFFFF"/>
              </a:buClr>
              <a:buSzPts val="800"/>
              <a:buChar char="■"/>
              <a:defRPr/>
            </a:lvl3pPr>
            <a:lvl4pPr indent="-279400" lvl="3" marL="1828800" rtl="0" algn="l">
              <a:lnSpc>
                <a:spcPct val="90000"/>
              </a:lnSpc>
              <a:spcBef>
                <a:spcPts val="1700"/>
              </a:spcBef>
              <a:spcAft>
                <a:spcPts val="0"/>
              </a:spcAft>
              <a:buClr>
                <a:srgbClr val="FFFFFF"/>
              </a:buClr>
              <a:buSzPts val="800"/>
              <a:buChar char="●"/>
              <a:defRPr/>
            </a:lvl4pPr>
            <a:lvl5pPr indent="-279400" lvl="4" marL="2286000" rtl="0" algn="l">
              <a:lnSpc>
                <a:spcPct val="90000"/>
              </a:lnSpc>
              <a:spcBef>
                <a:spcPts val="1700"/>
              </a:spcBef>
              <a:spcAft>
                <a:spcPts val="0"/>
              </a:spcAft>
              <a:buClr>
                <a:srgbClr val="FFFFFF"/>
              </a:buClr>
              <a:buSzPts val="800"/>
              <a:buChar char="○"/>
              <a:defRPr/>
            </a:lvl5pPr>
            <a:lvl6pPr indent="-279400" lvl="5" marL="2743200" rtl="0" algn="l">
              <a:lnSpc>
                <a:spcPct val="90000"/>
              </a:lnSpc>
              <a:spcBef>
                <a:spcPts val="1700"/>
              </a:spcBef>
              <a:spcAft>
                <a:spcPts val="0"/>
              </a:spcAft>
              <a:buClr>
                <a:srgbClr val="FFFFFF"/>
              </a:buClr>
              <a:buSzPts val="800"/>
              <a:buChar char="■"/>
              <a:defRPr/>
            </a:lvl6pPr>
            <a:lvl7pPr indent="-279400" lvl="6" marL="3200400" rtl="0" algn="l">
              <a:lnSpc>
                <a:spcPct val="90000"/>
              </a:lnSpc>
              <a:spcBef>
                <a:spcPts val="1700"/>
              </a:spcBef>
              <a:spcAft>
                <a:spcPts val="0"/>
              </a:spcAft>
              <a:buClr>
                <a:srgbClr val="FFFFFF"/>
              </a:buClr>
              <a:buSzPts val="800"/>
              <a:buChar char="●"/>
              <a:defRPr/>
            </a:lvl7pPr>
            <a:lvl8pPr indent="-279400" lvl="7" marL="3657600" rtl="0" algn="l">
              <a:lnSpc>
                <a:spcPct val="90000"/>
              </a:lnSpc>
              <a:spcBef>
                <a:spcPts val="1700"/>
              </a:spcBef>
              <a:spcAft>
                <a:spcPts val="0"/>
              </a:spcAft>
              <a:buClr>
                <a:srgbClr val="FFFFFF"/>
              </a:buClr>
              <a:buSzPts val="800"/>
              <a:buChar char="○"/>
              <a:defRPr/>
            </a:lvl8pPr>
            <a:lvl9pPr indent="-279400" lvl="8" marL="4114800" rtl="0" algn="l">
              <a:lnSpc>
                <a:spcPct val="90000"/>
              </a:lnSpc>
              <a:spcBef>
                <a:spcPts val="1700"/>
              </a:spcBef>
              <a:spcAft>
                <a:spcPts val="0"/>
              </a:spcAft>
              <a:buClr>
                <a:srgbClr val="FFFFFF"/>
              </a:buClr>
              <a:buSzPts val="800"/>
              <a:buChar char="■"/>
              <a:defRPr/>
            </a:lvl9pPr>
          </a:lstStyle>
          <a:p/>
        </p:txBody>
      </p:sp>
      <p:sp>
        <p:nvSpPr>
          <p:cNvPr id="75" name="Google Shape;75;p20"/>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700"/>
              <a:buFont typeface="Helvetica Neue"/>
              <a:buNone/>
              <a:defRPr sz="700"/>
            </a:lvl1pPr>
            <a:lvl2pPr indent="0" lvl="1" marL="0" rtl="0" algn="ctr">
              <a:lnSpc>
                <a:spcPct val="100000"/>
              </a:lnSpc>
              <a:spcBef>
                <a:spcPts val="0"/>
              </a:spcBef>
              <a:spcAft>
                <a:spcPts val="0"/>
              </a:spcAft>
              <a:buClr>
                <a:srgbClr val="FFFFFF"/>
              </a:buClr>
              <a:buSzPts val="700"/>
              <a:buFont typeface="Helvetica Neue"/>
              <a:buNone/>
              <a:defRPr sz="700"/>
            </a:lvl2pPr>
            <a:lvl3pPr indent="0" lvl="2" marL="0" rtl="0" algn="ctr">
              <a:lnSpc>
                <a:spcPct val="100000"/>
              </a:lnSpc>
              <a:spcBef>
                <a:spcPts val="0"/>
              </a:spcBef>
              <a:spcAft>
                <a:spcPts val="0"/>
              </a:spcAft>
              <a:buClr>
                <a:srgbClr val="FFFFFF"/>
              </a:buClr>
              <a:buSzPts val="700"/>
              <a:buFont typeface="Helvetica Neue"/>
              <a:buNone/>
              <a:defRPr sz="700"/>
            </a:lvl3pPr>
            <a:lvl4pPr indent="0" lvl="3" marL="0" rtl="0" algn="ctr">
              <a:lnSpc>
                <a:spcPct val="100000"/>
              </a:lnSpc>
              <a:spcBef>
                <a:spcPts val="0"/>
              </a:spcBef>
              <a:spcAft>
                <a:spcPts val="0"/>
              </a:spcAft>
              <a:buClr>
                <a:srgbClr val="FFFFFF"/>
              </a:buClr>
              <a:buSzPts val="700"/>
              <a:buFont typeface="Helvetica Neue"/>
              <a:buNone/>
              <a:defRPr sz="700"/>
            </a:lvl4pPr>
            <a:lvl5pPr indent="0" lvl="4" marL="0" rtl="0" algn="ctr">
              <a:lnSpc>
                <a:spcPct val="100000"/>
              </a:lnSpc>
              <a:spcBef>
                <a:spcPts val="0"/>
              </a:spcBef>
              <a:spcAft>
                <a:spcPts val="0"/>
              </a:spcAft>
              <a:buClr>
                <a:srgbClr val="FFFFFF"/>
              </a:buClr>
              <a:buSzPts val="700"/>
              <a:buFont typeface="Helvetica Neue"/>
              <a:buNone/>
              <a:defRPr sz="700"/>
            </a:lvl5pPr>
            <a:lvl6pPr indent="0" lvl="5" marL="0" rtl="0" algn="ctr">
              <a:lnSpc>
                <a:spcPct val="100000"/>
              </a:lnSpc>
              <a:spcBef>
                <a:spcPts val="0"/>
              </a:spcBef>
              <a:spcAft>
                <a:spcPts val="0"/>
              </a:spcAft>
              <a:buClr>
                <a:srgbClr val="FFFFFF"/>
              </a:buClr>
              <a:buSzPts val="700"/>
              <a:buFont typeface="Helvetica Neue"/>
              <a:buNone/>
              <a:defRPr sz="700"/>
            </a:lvl6pPr>
            <a:lvl7pPr indent="0" lvl="6" marL="0" rtl="0" algn="ctr">
              <a:lnSpc>
                <a:spcPct val="100000"/>
              </a:lnSpc>
              <a:spcBef>
                <a:spcPts val="0"/>
              </a:spcBef>
              <a:spcAft>
                <a:spcPts val="0"/>
              </a:spcAft>
              <a:buClr>
                <a:srgbClr val="FFFFFF"/>
              </a:buClr>
              <a:buSzPts val="700"/>
              <a:buFont typeface="Helvetica Neue"/>
              <a:buNone/>
              <a:defRPr sz="700"/>
            </a:lvl7pPr>
            <a:lvl8pPr indent="0" lvl="7" marL="0" rtl="0" algn="ctr">
              <a:lnSpc>
                <a:spcPct val="100000"/>
              </a:lnSpc>
              <a:spcBef>
                <a:spcPts val="0"/>
              </a:spcBef>
              <a:spcAft>
                <a:spcPts val="0"/>
              </a:spcAft>
              <a:buClr>
                <a:srgbClr val="FFFFFF"/>
              </a:buClr>
              <a:buSzPts val="700"/>
              <a:buFont typeface="Helvetica Neue"/>
              <a:buNone/>
              <a:defRPr sz="700"/>
            </a:lvl8pPr>
            <a:lvl9pPr indent="0" lvl="8" marL="0" rtl="0" algn="ctr">
              <a:lnSpc>
                <a:spcPct val="100000"/>
              </a:lnSpc>
              <a:spcBef>
                <a:spcPts val="0"/>
              </a:spcBef>
              <a:spcAft>
                <a:spcPts val="0"/>
              </a:spcAft>
              <a:buClr>
                <a:srgbClr val="FFFFFF"/>
              </a:buClr>
              <a:buSzPts val="700"/>
              <a:buFont typeface="Helvetica Neue"/>
              <a:buNone/>
              <a:defRPr sz="700"/>
            </a:lvl9pPr>
          </a:lstStyle>
          <a:p>
            <a:pPr indent="0" lvl="0" marL="0" rtl="0" algn="ct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76" name="Shape 76"/>
        <p:cNvGrpSpPr/>
        <p:nvPr/>
      </p:nvGrpSpPr>
      <p:grpSpPr>
        <a:xfrm>
          <a:off x="0" y="0"/>
          <a:ext cx="0" cy="0"/>
          <a:chOff x="0" y="0"/>
          <a:chExt cx="0" cy="0"/>
        </a:xfrm>
      </p:grpSpPr>
      <p:sp>
        <p:nvSpPr>
          <p:cNvPr id="77" name="Google Shape;77;p21"/>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700"/>
              <a:buFont typeface="Helvetica Neue"/>
              <a:buNone/>
              <a:defRPr sz="700"/>
            </a:lvl1pPr>
            <a:lvl2pPr indent="0" lvl="1" marL="0" rtl="0" algn="ctr">
              <a:lnSpc>
                <a:spcPct val="100000"/>
              </a:lnSpc>
              <a:spcBef>
                <a:spcPts val="0"/>
              </a:spcBef>
              <a:spcAft>
                <a:spcPts val="0"/>
              </a:spcAft>
              <a:buClr>
                <a:srgbClr val="FFFFFF"/>
              </a:buClr>
              <a:buSzPts val="700"/>
              <a:buFont typeface="Helvetica Neue"/>
              <a:buNone/>
              <a:defRPr sz="700"/>
            </a:lvl2pPr>
            <a:lvl3pPr indent="0" lvl="2" marL="0" rtl="0" algn="ctr">
              <a:lnSpc>
                <a:spcPct val="100000"/>
              </a:lnSpc>
              <a:spcBef>
                <a:spcPts val="0"/>
              </a:spcBef>
              <a:spcAft>
                <a:spcPts val="0"/>
              </a:spcAft>
              <a:buClr>
                <a:srgbClr val="FFFFFF"/>
              </a:buClr>
              <a:buSzPts val="700"/>
              <a:buFont typeface="Helvetica Neue"/>
              <a:buNone/>
              <a:defRPr sz="700"/>
            </a:lvl3pPr>
            <a:lvl4pPr indent="0" lvl="3" marL="0" rtl="0" algn="ctr">
              <a:lnSpc>
                <a:spcPct val="100000"/>
              </a:lnSpc>
              <a:spcBef>
                <a:spcPts val="0"/>
              </a:spcBef>
              <a:spcAft>
                <a:spcPts val="0"/>
              </a:spcAft>
              <a:buClr>
                <a:srgbClr val="FFFFFF"/>
              </a:buClr>
              <a:buSzPts val="700"/>
              <a:buFont typeface="Helvetica Neue"/>
              <a:buNone/>
              <a:defRPr sz="700"/>
            </a:lvl4pPr>
            <a:lvl5pPr indent="0" lvl="4" marL="0" rtl="0" algn="ctr">
              <a:lnSpc>
                <a:spcPct val="100000"/>
              </a:lnSpc>
              <a:spcBef>
                <a:spcPts val="0"/>
              </a:spcBef>
              <a:spcAft>
                <a:spcPts val="0"/>
              </a:spcAft>
              <a:buClr>
                <a:srgbClr val="FFFFFF"/>
              </a:buClr>
              <a:buSzPts val="700"/>
              <a:buFont typeface="Helvetica Neue"/>
              <a:buNone/>
              <a:defRPr sz="700"/>
            </a:lvl5pPr>
            <a:lvl6pPr indent="0" lvl="5" marL="0" rtl="0" algn="ctr">
              <a:lnSpc>
                <a:spcPct val="100000"/>
              </a:lnSpc>
              <a:spcBef>
                <a:spcPts val="0"/>
              </a:spcBef>
              <a:spcAft>
                <a:spcPts val="0"/>
              </a:spcAft>
              <a:buClr>
                <a:srgbClr val="FFFFFF"/>
              </a:buClr>
              <a:buSzPts val="700"/>
              <a:buFont typeface="Helvetica Neue"/>
              <a:buNone/>
              <a:defRPr sz="700"/>
            </a:lvl6pPr>
            <a:lvl7pPr indent="0" lvl="6" marL="0" rtl="0" algn="ctr">
              <a:lnSpc>
                <a:spcPct val="100000"/>
              </a:lnSpc>
              <a:spcBef>
                <a:spcPts val="0"/>
              </a:spcBef>
              <a:spcAft>
                <a:spcPts val="0"/>
              </a:spcAft>
              <a:buClr>
                <a:srgbClr val="FFFFFF"/>
              </a:buClr>
              <a:buSzPts val="700"/>
              <a:buFont typeface="Helvetica Neue"/>
              <a:buNone/>
              <a:defRPr sz="700"/>
            </a:lvl7pPr>
            <a:lvl8pPr indent="0" lvl="7" marL="0" rtl="0" algn="ctr">
              <a:lnSpc>
                <a:spcPct val="100000"/>
              </a:lnSpc>
              <a:spcBef>
                <a:spcPts val="0"/>
              </a:spcBef>
              <a:spcAft>
                <a:spcPts val="0"/>
              </a:spcAft>
              <a:buClr>
                <a:srgbClr val="FFFFFF"/>
              </a:buClr>
              <a:buSzPts val="700"/>
              <a:buFont typeface="Helvetica Neue"/>
              <a:buNone/>
              <a:defRPr sz="700"/>
            </a:lvl8pPr>
            <a:lvl9pPr indent="0" lvl="8" marL="0" rtl="0" algn="ctr">
              <a:lnSpc>
                <a:spcPct val="100000"/>
              </a:lnSpc>
              <a:spcBef>
                <a:spcPts val="0"/>
              </a:spcBef>
              <a:spcAft>
                <a:spcPts val="0"/>
              </a:spcAft>
              <a:buClr>
                <a:srgbClr val="FFFFFF"/>
              </a:buClr>
              <a:buSzPts val="700"/>
              <a:buFont typeface="Helvetica Neue"/>
              <a:buNone/>
              <a:defRPr sz="700"/>
            </a:lvl9pPr>
          </a:lstStyle>
          <a:p>
            <a:pPr indent="0" lvl="0" marL="0" rtl="0" algn="ct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5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6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7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hyperlink" Target="https://towardsdatascience.com/heatmap-basics-with-pythons-seaborn-fb92ea280a6c" TargetMode="External"/><Relationship Id="rId4" Type="http://schemas.openxmlformats.org/officeDocument/2006/relationships/hyperlink" Target="https://blog.quantinsti.com/creating-heatmap-using-python-seaborn/"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62.png"/><Relationship Id="rId4" Type="http://schemas.openxmlformats.org/officeDocument/2006/relationships/image" Target="../media/image6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6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76.png"/><Relationship Id="rId4" Type="http://schemas.openxmlformats.org/officeDocument/2006/relationships/image" Target="../media/image63.png"/><Relationship Id="rId5" Type="http://schemas.openxmlformats.org/officeDocument/2006/relationships/image" Target="../media/image6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6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7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image" Target="../media/image7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8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68.png"/><Relationship Id="rId4" Type="http://schemas.openxmlformats.org/officeDocument/2006/relationships/image" Target="../media/image7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80.png"/><Relationship Id="rId4" Type="http://schemas.openxmlformats.org/officeDocument/2006/relationships/image" Target="../media/image69.png"/><Relationship Id="rId5" Type="http://schemas.openxmlformats.org/officeDocument/2006/relationships/image" Target="../media/image74.png"/><Relationship Id="rId6" Type="http://schemas.openxmlformats.org/officeDocument/2006/relationships/image" Target="../media/image7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7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7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8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image" Target="../media/image8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 Id="rId3" Type="http://schemas.openxmlformats.org/officeDocument/2006/relationships/image" Target="../media/image7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8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image" Target="../media/image84.png"/><Relationship Id="rId4" Type="http://schemas.openxmlformats.org/officeDocument/2006/relationships/image" Target="../media/image88.png"/><Relationship Id="rId5" Type="http://schemas.openxmlformats.org/officeDocument/2006/relationships/image" Target="../media/image85.png"/><Relationship Id="rId6" Type="http://schemas.openxmlformats.org/officeDocument/2006/relationships/image" Target="../media/image8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 Id="rId3" Type="http://schemas.openxmlformats.org/officeDocument/2006/relationships/image" Target="../media/image8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9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image" Target="../media/image107.gif"/><Relationship Id="rId4" Type="http://schemas.openxmlformats.org/officeDocument/2006/relationships/image" Target="../media/image94.gif"/><Relationship Id="rId5" Type="http://schemas.openxmlformats.org/officeDocument/2006/relationships/image" Target="../media/image92.gi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 Id="rId3" Type="http://schemas.openxmlformats.org/officeDocument/2006/relationships/image" Target="../media/image9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9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9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 Id="rId3" Type="http://schemas.openxmlformats.org/officeDocument/2006/relationships/image" Target="../media/image9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 Id="rId3" Type="http://schemas.openxmlformats.org/officeDocument/2006/relationships/image" Target="../media/image10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9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 Id="rId3" Type="http://schemas.openxmlformats.org/officeDocument/2006/relationships/image" Target="../media/image10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image" Target="../media/image10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9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10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 Id="rId3" Type="http://schemas.openxmlformats.org/officeDocument/2006/relationships/image" Target="../media/image10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 Id="rId3" Type="http://schemas.openxmlformats.org/officeDocument/2006/relationships/image" Target="../media/image10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 Id="rId3" Type="http://schemas.openxmlformats.org/officeDocument/2006/relationships/image" Target="../media/image10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 Id="rId3" Type="http://schemas.openxmlformats.org/officeDocument/2006/relationships/image" Target="../media/image9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 Id="rId3" Type="http://schemas.openxmlformats.org/officeDocument/2006/relationships/image" Target="../media/image10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 Id="rId3" Type="http://schemas.openxmlformats.org/officeDocument/2006/relationships/image" Target="../media/image110.png"/><Relationship Id="rId4" Type="http://schemas.openxmlformats.org/officeDocument/2006/relationships/image" Target="../media/image114.png"/><Relationship Id="rId5" Type="http://schemas.openxmlformats.org/officeDocument/2006/relationships/image" Target="../media/image10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 Id="rId3" Type="http://schemas.openxmlformats.org/officeDocument/2006/relationships/image" Target="../media/image11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 Id="rId3" Type="http://schemas.openxmlformats.org/officeDocument/2006/relationships/image" Target="../media/image11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 Id="rId3" Type="http://schemas.openxmlformats.org/officeDocument/2006/relationships/image" Target="../media/image11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 Id="rId3" Type="http://schemas.openxmlformats.org/officeDocument/2006/relationships/image" Target="../media/image1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0.xml"/><Relationship Id="rId3" Type="http://schemas.openxmlformats.org/officeDocument/2006/relationships/image" Target="../media/image110.png"/><Relationship Id="rId4" Type="http://schemas.openxmlformats.org/officeDocument/2006/relationships/image" Target="../media/image114.png"/><Relationship Id="rId5" Type="http://schemas.openxmlformats.org/officeDocument/2006/relationships/image" Target="../media/image10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1.xml"/><Relationship Id="rId3" Type="http://schemas.openxmlformats.org/officeDocument/2006/relationships/image" Target="../media/image11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 Id="rId3" Type="http://schemas.openxmlformats.org/officeDocument/2006/relationships/image" Target="../media/image12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3.xml"/><Relationship Id="rId3" Type="http://schemas.openxmlformats.org/officeDocument/2006/relationships/image" Target="../media/image12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2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8.xml"/><Relationship Id="rId3" Type="http://schemas.openxmlformats.org/officeDocument/2006/relationships/image" Target="../media/image121.png"/><Relationship Id="rId4" Type="http://schemas.openxmlformats.org/officeDocument/2006/relationships/image" Target="../media/image12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9.xml"/><Relationship Id="rId3" Type="http://schemas.openxmlformats.org/officeDocument/2006/relationships/image" Target="../media/image148.png"/><Relationship Id="rId4" Type="http://schemas.openxmlformats.org/officeDocument/2006/relationships/image" Target="../media/image125.png"/><Relationship Id="rId5" Type="http://schemas.openxmlformats.org/officeDocument/2006/relationships/image" Target="../media/image1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0.xml"/><Relationship Id="rId3" Type="http://schemas.openxmlformats.org/officeDocument/2006/relationships/image" Target="../media/image13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 Id="rId3" Type="http://schemas.openxmlformats.org/officeDocument/2006/relationships/image" Target="../media/image12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 Id="rId3" Type="http://schemas.openxmlformats.org/officeDocument/2006/relationships/image" Target="../media/image13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5.xml"/><Relationship Id="rId3" Type="http://schemas.openxmlformats.org/officeDocument/2006/relationships/image" Target="../media/image13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6.xml"/><Relationship Id="rId3" Type="http://schemas.openxmlformats.org/officeDocument/2006/relationships/image" Target="../media/image13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7.xml"/><Relationship Id="rId3" Type="http://schemas.openxmlformats.org/officeDocument/2006/relationships/hyperlink" Target="https://colab.research.google.com/drive/1bCD7eH4rzEgJsvKV2_kszguiAHC9sUiB?usp=sharing" TargetMode="External"/><Relationship Id="rId4" Type="http://schemas.openxmlformats.org/officeDocument/2006/relationships/hyperlink" Target="https://colab.research.google.com/drive/1bCD7eH4rzEgJsvKV2_kszguiAHC9sUiB?usp=sharing" TargetMode="External"/><Relationship Id="rId5" Type="http://schemas.openxmlformats.org/officeDocument/2006/relationships/image" Target="../media/image128.png"/><Relationship Id="rId6" Type="http://schemas.openxmlformats.org/officeDocument/2006/relationships/image" Target="../media/image12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8.xml"/><Relationship Id="rId3" Type="http://schemas.openxmlformats.org/officeDocument/2006/relationships/image" Target="../media/image13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0.xml"/><Relationship Id="rId3" Type="http://schemas.openxmlformats.org/officeDocument/2006/relationships/image" Target="../media/image13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2.xml"/><Relationship Id="rId3" Type="http://schemas.openxmlformats.org/officeDocument/2006/relationships/image" Target="../media/image147.png"/><Relationship Id="rId4" Type="http://schemas.openxmlformats.org/officeDocument/2006/relationships/image" Target="../media/image135.png"/><Relationship Id="rId5" Type="http://schemas.openxmlformats.org/officeDocument/2006/relationships/image" Target="../media/image139.png"/><Relationship Id="rId6" Type="http://schemas.openxmlformats.org/officeDocument/2006/relationships/image" Target="../media/image136.png"/><Relationship Id="rId7" Type="http://schemas.openxmlformats.org/officeDocument/2006/relationships/hyperlink" Target="https://colab.research.google.com/drive/1n84yGz_1AbOkRjOcY3CguLSS03_30yW4?usp=sharing"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3.xml"/><Relationship Id="rId3" Type="http://schemas.openxmlformats.org/officeDocument/2006/relationships/image" Target="../media/image14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7.xml"/><Relationship Id="rId3" Type="http://schemas.openxmlformats.org/officeDocument/2006/relationships/image" Target="../media/image13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8.xml"/><Relationship Id="rId3" Type="http://schemas.openxmlformats.org/officeDocument/2006/relationships/image" Target="../media/image14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9.xml"/><Relationship Id="rId3" Type="http://schemas.openxmlformats.org/officeDocument/2006/relationships/image" Target="../media/image1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0.xml"/><Relationship Id="rId3" Type="http://schemas.openxmlformats.org/officeDocument/2006/relationships/image" Target="../media/image14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1.xml"/><Relationship Id="rId3" Type="http://schemas.openxmlformats.org/officeDocument/2006/relationships/image" Target="../media/image14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3.xml"/><Relationship Id="rId3" Type="http://schemas.openxmlformats.org/officeDocument/2006/relationships/image" Target="../media/image14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4.xml"/><Relationship Id="rId3" Type="http://schemas.openxmlformats.org/officeDocument/2006/relationships/image" Target="../media/image14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2.png"/><Relationship Id="rId4" Type="http://schemas.openxmlformats.org/officeDocument/2006/relationships/image" Target="../media/image33.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hyperlink" Target="https://colab.research.google.com/drive/1AeADv9sosRJOE5q2f_K9U256SU1_D0zx?usp=sharing" TargetMode="Externa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mystery.knightlab.com/"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45.png"/><Relationship Id="rId4" Type="http://schemas.openxmlformats.org/officeDocument/2006/relationships/image" Target="../media/image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hyperlink" Target="https://youtu.be/VkhFh5Ms1vc" TargetMode="External"/><Relationship Id="rId4" Type="http://schemas.openxmlformats.org/officeDocument/2006/relationships/image" Target="../media/image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53.png"/><Relationship Id="rId4" Type="http://schemas.openxmlformats.org/officeDocument/2006/relationships/image" Target="../media/image54.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Applied Quantitative Analysis</a:t>
            </a:r>
            <a:endParaRPr/>
          </a:p>
        </p:txBody>
      </p:sp>
      <p:sp>
        <p:nvSpPr>
          <p:cNvPr id="83" name="Google Shape;83;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BMGT438A/ENES489A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learn data science?</a:t>
            </a:r>
            <a:endParaRPr/>
          </a:p>
        </p:txBody>
      </p:sp>
      <p:sp>
        <p:nvSpPr>
          <p:cNvPr id="140" name="Google Shape;14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It is important to know</a:t>
            </a:r>
            <a:endParaRPr/>
          </a:p>
          <a:p>
            <a:pPr indent="-342900" lvl="0" marL="457200" rtl="0" algn="l">
              <a:spcBef>
                <a:spcPts val="0"/>
              </a:spcBef>
              <a:spcAft>
                <a:spcPts val="0"/>
              </a:spcAft>
              <a:buSzPts val="1800"/>
              <a:buChar char="●"/>
            </a:pPr>
            <a:r>
              <a:rPr lang="en"/>
              <a:t>It spans the QUEST disciplines of business, engineering, and science</a:t>
            </a:r>
            <a:endParaRPr/>
          </a:p>
          <a:p>
            <a:pPr indent="-342900" lvl="0" marL="457200" rtl="0" algn="l">
              <a:spcBef>
                <a:spcPts val="0"/>
              </a:spcBef>
              <a:spcAft>
                <a:spcPts val="0"/>
              </a:spcAft>
              <a:buSzPts val="1800"/>
              <a:buChar char="●"/>
            </a:pPr>
            <a:r>
              <a:rPr lang="en"/>
              <a:t>It will help you in your future QUEST classes</a:t>
            </a:r>
            <a:endParaRPr/>
          </a:p>
          <a:p>
            <a:pPr indent="-317500" lvl="1" marL="914400" rtl="0" algn="l">
              <a:spcBef>
                <a:spcPts val="0"/>
              </a:spcBef>
              <a:spcAft>
                <a:spcPts val="0"/>
              </a:spcAft>
              <a:buSzPts val="1400"/>
              <a:buChar char="○"/>
            </a:pPr>
            <a:r>
              <a:rPr lang="en"/>
              <a:t>390 – building models using python</a:t>
            </a:r>
            <a:endParaRPr/>
          </a:p>
          <a:p>
            <a:pPr indent="-317500" lvl="1" marL="914400" rtl="0" algn="l">
              <a:spcBef>
                <a:spcPts val="0"/>
              </a:spcBef>
              <a:spcAft>
                <a:spcPts val="0"/>
              </a:spcAft>
              <a:buSzPts val="1400"/>
              <a:buChar char="○"/>
            </a:pPr>
            <a:r>
              <a:rPr lang="en"/>
              <a:t>390 – designing systems where data is an important feedback mechanism</a:t>
            </a:r>
            <a:endParaRPr/>
          </a:p>
          <a:p>
            <a:pPr indent="-317500" lvl="1" marL="914400" rtl="0" algn="l">
              <a:spcBef>
                <a:spcPts val="0"/>
              </a:spcBef>
              <a:spcAft>
                <a:spcPts val="0"/>
              </a:spcAft>
              <a:buSzPts val="1400"/>
              <a:buChar char="○"/>
            </a:pPr>
            <a:r>
              <a:rPr lang="en"/>
              <a:t>490 – all of the capstone projects have elements of data science</a:t>
            </a:r>
            <a:endParaRPr/>
          </a:p>
          <a:p>
            <a:pPr indent="-342900" lvl="0" marL="457200" rtl="0" algn="l">
              <a:spcBef>
                <a:spcPts val="0"/>
              </a:spcBef>
              <a:spcAft>
                <a:spcPts val="0"/>
              </a:spcAft>
              <a:buSzPts val="1800"/>
              <a:buChar char="●"/>
            </a:pPr>
            <a:r>
              <a:rPr lang="en"/>
              <a:t>It will be important to your career</a:t>
            </a:r>
            <a:endParaRPr/>
          </a:p>
          <a:p>
            <a:pPr indent="0" lvl="0" marL="0" rtl="0" algn="l">
              <a:spcBef>
                <a:spcPts val="1200"/>
              </a:spcBef>
              <a:spcAft>
                <a:spcPts val="120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21"/>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Multivariate Study: Categorical variables</a:t>
            </a:r>
            <a:endParaRPr/>
          </a:p>
        </p:txBody>
      </p:sp>
      <p:sp>
        <p:nvSpPr>
          <p:cNvPr id="711" name="Google Shape;711;p121"/>
          <p:cNvSpPr txBox="1"/>
          <p:nvPr>
            <p:ph idx="1" type="body"/>
          </p:nvPr>
        </p:nvSpPr>
        <p:spPr>
          <a:xfrm>
            <a:off x="800100" y="1440056"/>
            <a:ext cx="7543800" cy="3086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sz="1900"/>
              <a:t>Pivot Tables (cross-tabs) </a:t>
            </a:r>
            <a:endParaRPr sz="1900"/>
          </a:p>
          <a:p>
            <a:pPr indent="0" lvl="0" marL="0" rtl="0" algn="l">
              <a:lnSpc>
                <a:spcPct val="100000"/>
              </a:lnSpc>
              <a:spcBef>
                <a:spcPts val="700"/>
              </a:spcBef>
              <a:spcAft>
                <a:spcPts val="0"/>
              </a:spcAft>
              <a:buSzPts val="1300"/>
              <a:buNone/>
            </a:pPr>
            <a:r>
              <a:t/>
            </a:r>
            <a:endParaRPr/>
          </a:p>
        </p:txBody>
      </p:sp>
      <p:sp>
        <p:nvSpPr>
          <p:cNvPr id="712" name="Google Shape;712;p121"/>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graphicFrame>
        <p:nvGraphicFramePr>
          <p:cNvPr id="713" name="Google Shape;713;p121"/>
          <p:cNvGraphicFramePr/>
          <p:nvPr/>
        </p:nvGraphicFramePr>
        <p:xfrm>
          <a:off x="2037206" y="2128050"/>
          <a:ext cx="3000000" cy="3000000"/>
        </p:xfrm>
        <a:graphic>
          <a:graphicData uri="http://schemas.openxmlformats.org/drawingml/2006/table">
            <a:tbl>
              <a:tblPr>
                <a:noFill/>
                <a:tableStyleId>{7D8A563E-0035-47D8-89AD-7BEF92EA7F8C}</a:tableStyleId>
              </a:tblPr>
              <a:tblGrid>
                <a:gridCol w="1716325"/>
                <a:gridCol w="567500"/>
                <a:gridCol w="373700"/>
                <a:gridCol w="339050"/>
                <a:gridCol w="339050"/>
                <a:gridCol w="387550"/>
                <a:gridCol w="1093475"/>
              </a:tblGrid>
              <a:tr h="327725">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Calibri"/>
                          <a:ea typeface="Calibri"/>
                          <a:cs typeface="Calibri"/>
                          <a:sym typeface="Calibri"/>
                        </a:rPr>
                        <a:t>Row Labels</a:t>
                      </a:r>
                      <a:endParaRPr b="1" sz="1100" u="none" cap="none" strike="noStrike">
                        <a:latin typeface="Calibri"/>
                        <a:ea typeface="Calibri"/>
                        <a:cs typeface="Calibri"/>
                        <a:sym typeface="Calibri"/>
                      </a:endParaRPr>
                    </a:p>
                  </a:txBody>
                  <a:tcPr marT="68575" marB="68575" marR="68575" marL="68575">
                    <a:lnB cap="flat" cmpd="sng" w="9525">
                      <a:solidFill>
                        <a:srgbClr val="9BC2E6"/>
                      </a:solidFill>
                      <a:prstDash val="solid"/>
                      <a:round/>
                      <a:headEnd len="sm" w="sm" type="none"/>
                      <a:tailEnd len="sm" w="sm" type="none"/>
                    </a:lnB>
                    <a:solidFill>
                      <a:srgbClr val="DDEBF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Calibri"/>
                          <a:ea typeface="Calibri"/>
                          <a:cs typeface="Calibri"/>
                          <a:sym typeface="Calibri"/>
                        </a:rPr>
                        <a:t>C</a:t>
                      </a:r>
                      <a:endParaRPr b="1" sz="1100" u="none" cap="none" strike="noStrike">
                        <a:latin typeface="Calibri"/>
                        <a:ea typeface="Calibri"/>
                        <a:cs typeface="Calibri"/>
                        <a:sym typeface="Calibri"/>
                      </a:endParaRPr>
                    </a:p>
                  </a:txBody>
                  <a:tcPr marT="68575" marB="68575" marR="68575" marL="68575">
                    <a:lnB cap="flat" cmpd="sng" w="9525">
                      <a:solidFill>
                        <a:srgbClr val="9BC2E6"/>
                      </a:solidFill>
                      <a:prstDash val="solid"/>
                      <a:round/>
                      <a:headEnd len="sm" w="sm" type="none"/>
                      <a:tailEnd len="sm" w="sm" type="none"/>
                    </a:lnB>
                    <a:solidFill>
                      <a:srgbClr val="DDEBF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Calibri"/>
                          <a:ea typeface="Calibri"/>
                          <a:cs typeface="Calibri"/>
                          <a:sym typeface="Calibri"/>
                        </a:rPr>
                        <a:t>PF</a:t>
                      </a:r>
                      <a:endParaRPr b="1" sz="1100" u="none" cap="none" strike="noStrike">
                        <a:latin typeface="Calibri"/>
                        <a:ea typeface="Calibri"/>
                        <a:cs typeface="Calibri"/>
                        <a:sym typeface="Calibri"/>
                      </a:endParaRPr>
                    </a:p>
                  </a:txBody>
                  <a:tcPr marT="68575" marB="68575" marR="68575" marL="68575">
                    <a:lnB cap="flat" cmpd="sng" w="9525">
                      <a:solidFill>
                        <a:srgbClr val="9BC2E6"/>
                      </a:solidFill>
                      <a:prstDash val="solid"/>
                      <a:round/>
                      <a:headEnd len="sm" w="sm" type="none"/>
                      <a:tailEnd len="sm" w="sm" type="none"/>
                    </a:lnB>
                    <a:solidFill>
                      <a:srgbClr val="DDEBF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Calibri"/>
                          <a:ea typeface="Calibri"/>
                          <a:cs typeface="Calibri"/>
                          <a:sym typeface="Calibri"/>
                        </a:rPr>
                        <a:t>PG</a:t>
                      </a:r>
                      <a:endParaRPr b="1" sz="1100" u="none" cap="none" strike="noStrike">
                        <a:latin typeface="Calibri"/>
                        <a:ea typeface="Calibri"/>
                        <a:cs typeface="Calibri"/>
                        <a:sym typeface="Calibri"/>
                      </a:endParaRPr>
                    </a:p>
                  </a:txBody>
                  <a:tcPr marT="68575" marB="68575" marR="68575" marL="68575">
                    <a:lnB cap="flat" cmpd="sng" w="9525">
                      <a:solidFill>
                        <a:srgbClr val="9BC2E6"/>
                      </a:solidFill>
                      <a:prstDash val="solid"/>
                      <a:round/>
                      <a:headEnd len="sm" w="sm" type="none"/>
                      <a:tailEnd len="sm" w="sm" type="none"/>
                    </a:lnB>
                    <a:solidFill>
                      <a:srgbClr val="DDEBF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Calibri"/>
                          <a:ea typeface="Calibri"/>
                          <a:cs typeface="Calibri"/>
                          <a:sym typeface="Calibri"/>
                        </a:rPr>
                        <a:t>SF</a:t>
                      </a:r>
                      <a:endParaRPr b="1" sz="1100" u="none" cap="none" strike="noStrike">
                        <a:latin typeface="Calibri"/>
                        <a:ea typeface="Calibri"/>
                        <a:cs typeface="Calibri"/>
                        <a:sym typeface="Calibri"/>
                      </a:endParaRPr>
                    </a:p>
                  </a:txBody>
                  <a:tcPr marT="68575" marB="68575" marR="68575" marL="68575">
                    <a:lnB cap="flat" cmpd="sng" w="9525">
                      <a:solidFill>
                        <a:srgbClr val="9BC2E6"/>
                      </a:solidFill>
                      <a:prstDash val="solid"/>
                      <a:round/>
                      <a:headEnd len="sm" w="sm" type="none"/>
                      <a:tailEnd len="sm" w="sm" type="none"/>
                    </a:lnB>
                    <a:solidFill>
                      <a:srgbClr val="DDEBF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Calibri"/>
                          <a:ea typeface="Calibri"/>
                          <a:cs typeface="Calibri"/>
                          <a:sym typeface="Calibri"/>
                        </a:rPr>
                        <a:t>SG</a:t>
                      </a:r>
                      <a:endParaRPr b="1" sz="1100" u="none" cap="none" strike="noStrike">
                        <a:latin typeface="Calibri"/>
                        <a:ea typeface="Calibri"/>
                        <a:cs typeface="Calibri"/>
                        <a:sym typeface="Calibri"/>
                      </a:endParaRPr>
                    </a:p>
                  </a:txBody>
                  <a:tcPr marT="68575" marB="68575" marR="68575" marL="68575">
                    <a:lnB cap="flat" cmpd="sng" w="9525">
                      <a:solidFill>
                        <a:srgbClr val="9BC2E6"/>
                      </a:solidFill>
                      <a:prstDash val="solid"/>
                      <a:round/>
                      <a:headEnd len="sm" w="sm" type="none"/>
                      <a:tailEnd len="sm" w="sm" type="none"/>
                    </a:lnB>
                    <a:solidFill>
                      <a:srgbClr val="DDEBF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Calibri"/>
                          <a:ea typeface="Calibri"/>
                          <a:cs typeface="Calibri"/>
                          <a:sym typeface="Calibri"/>
                        </a:rPr>
                        <a:t>Grand Total</a:t>
                      </a:r>
                      <a:endParaRPr b="1" sz="1100" u="none" cap="none" strike="noStrike">
                        <a:latin typeface="Calibri"/>
                        <a:ea typeface="Calibri"/>
                        <a:cs typeface="Calibri"/>
                        <a:sym typeface="Calibri"/>
                      </a:endParaRPr>
                    </a:p>
                  </a:txBody>
                  <a:tcPr marT="68575" marB="68575" marR="68575" marL="68575">
                    <a:lnB cap="flat" cmpd="sng" w="9525">
                      <a:solidFill>
                        <a:srgbClr val="9BC2E6"/>
                      </a:solidFill>
                      <a:prstDash val="solid"/>
                      <a:round/>
                      <a:headEnd len="sm" w="sm" type="none"/>
                      <a:tailEnd len="sm" w="sm" type="none"/>
                    </a:lnB>
                    <a:solidFill>
                      <a:srgbClr val="DDEBF7"/>
                    </a:solidFill>
                  </a:tcPr>
                </a:tc>
              </a:tr>
              <a:tr h="398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Atlanta Hawks</a:t>
                      </a:r>
                      <a:endParaRPr sz="1400" u="none" cap="none" strike="noStrike"/>
                    </a:p>
                  </a:txBody>
                  <a:tcPr marT="68575" marB="68575" marR="68575" marL="68575">
                    <a:lnT cap="flat" cmpd="sng" w="9525">
                      <a:solidFill>
                        <a:srgbClr val="9BC2E6"/>
                      </a:solidFill>
                      <a:prstDash val="solid"/>
                      <a:round/>
                      <a:headEnd len="sm" w="sm" type="none"/>
                      <a:tailEnd len="sm" w="sm" type="none"/>
                    </a:lnT>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68575" marB="68575" marR="68575" marL="68575">
                    <a:lnT cap="flat" cmpd="sng" w="9525">
                      <a:solidFill>
                        <a:srgbClr val="9BC2E6"/>
                      </a:solidFill>
                      <a:prstDash val="solid"/>
                      <a:round/>
                      <a:headEnd len="sm" w="sm" type="none"/>
                      <a:tailEnd len="sm" w="sm" type="none"/>
                    </a:lnT>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68575" marB="68575" marR="68575" marL="68575">
                    <a:lnT cap="flat" cmpd="sng" w="9525">
                      <a:solidFill>
                        <a:srgbClr val="9BC2E6"/>
                      </a:solidFill>
                      <a:prstDash val="solid"/>
                      <a:round/>
                      <a:headEnd len="sm" w="sm" type="none"/>
                      <a:tailEnd len="sm" w="sm" type="none"/>
                    </a:lnT>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68575" marB="68575" marR="68575" marL="68575">
                    <a:lnT cap="flat" cmpd="sng" w="9525">
                      <a:solidFill>
                        <a:srgbClr val="9BC2E6"/>
                      </a:solidFill>
                      <a:prstDash val="solid"/>
                      <a:round/>
                      <a:headEnd len="sm" w="sm" type="none"/>
                      <a:tailEnd len="sm" w="sm" type="none"/>
                    </a:lnT>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68575" marB="68575" marR="68575" marL="68575">
                    <a:lnT cap="flat" cmpd="sng" w="9525">
                      <a:solidFill>
                        <a:srgbClr val="9BC2E6"/>
                      </a:solidFill>
                      <a:prstDash val="solid"/>
                      <a:round/>
                      <a:headEnd len="sm" w="sm" type="none"/>
                      <a:tailEnd len="sm" w="sm" type="none"/>
                    </a:lnT>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68575" marB="68575" marR="68575" marL="68575">
                    <a:lnT cap="flat" cmpd="sng" w="9525">
                      <a:solidFill>
                        <a:srgbClr val="9BC2E6"/>
                      </a:solidFill>
                      <a:prstDash val="solid"/>
                      <a:round/>
                      <a:headEnd len="sm" w="sm" type="none"/>
                      <a:tailEnd len="sm" w="sm" type="none"/>
                    </a:lnT>
                  </a:tcPr>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15</a:t>
                      </a:r>
                      <a:endParaRPr sz="1400" u="none" cap="none" strike="noStrike"/>
                    </a:p>
                  </a:txBody>
                  <a:tcPr marT="68575" marB="68575" marR="68575" marL="68575">
                    <a:lnT cap="flat" cmpd="sng" w="9525">
                      <a:solidFill>
                        <a:srgbClr val="9BC2E6"/>
                      </a:solidFill>
                      <a:prstDash val="solid"/>
                      <a:round/>
                      <a:headEnd len="sm" w="sm" type="none"/>
                      <a:tailEnd len="sm" w="sm" type="none"/>
                    </a:lnT>
                  </a:tcPr>
                </a:tc>
              </a:tr>
              <a:tr h="398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Boston Celtics</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15</a:t>
                      </a:r>
                      <a:endParaRPr sz="1400" u="none" cap="none" strike="noStrike"/>
                    </a:p>
                  </a:txBody>
                  <a:tcPr marT="68575" marB="68575" marR="68575" marL="68575"/>
                </a:tc>
              </a:tr>
              <a:tr h="398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Brooklyn Nets</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68575" marB="68575" marR="68575" marL="6857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6</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15</a:t>
                      </a:r>
                      <a:endParaRPr sz="1400" u="none" cap="none" strike="noStrike"/>
                    </a:p>
                  </a:txBody>
                  <a:tcPr marT="68575" marB="68575" marR="68575" marL="68575"/>
                </a:tc>
              </a:tr>
              <a:tr h="398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Charlotte Hornets</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15</a:t>
                      </a:r>
                      <a:endParaRPr sz="1400" u="none" cap="none" strike="noStrike"/>
                    </a:p>
                  </a:txBody>
                  <a:tcPr marT="68575" marB="68575" marR="68575" marL="68575"/>
                </a:tc>
              </a:tr>
              <a:tr h="398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Chicago Bulls</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15</a:t>
                      </a:r>
                      <a:endParaRPr sz="1400" u="none" cap="none" strike="noStrike"/>
                    </a:p>
                  </a:txBody>
                  <a:tcPr marT="68575" marB="68575" marR="68575" marL="68575"/>
                </a:tc>
              </a:tr>
              <a:tr h="398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Cleveland Cavaliers</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68575" marB="68575" marR="68575" marL="68575"/>
                </a:tc>
                <a:tc>
                  <a:txBody>
                    <a:bodyPr/>
                    <a:lstStyle/>
                    <a:p>
                      <a:pPr indent="0" lvl="0" marL="0" marR="0" rtl="0" algn="r">
                        <a:lnSpc>
                          <a:spcPct val="115000"/>
                        </a:lnSpc>
                        <a:spcBef>
                          <a:spcPts val="0"/>
                        </a:spcBef>
                        <a:spcAft>
                          <a:spcPts val="0"/>
                        </a:spcAft>
                        <a:buClr>
                          <a:srgbClr val="000000"/>
                        </a:buClr>
                        <a:buSzPts val="1400"/>
                        <a:buFont typeface="Arial"/>
                        <a:buNone/>
                      </a:pPr>
                      <a:r>
                        <a:rPr lang="en" sz="1400" u="none" cap="none" strike="noStrike"/>
                        <a:t>15</a:t>
                      </a:r>
                      <a:endParaRPr sz="1400" u="none" cap="none" strike="noStrike"/>
                    </a:p>
                  </a:txBody>
                  <a:tcPr marT="68575" marB="68575" marR="68575" marL="68575"/>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22"/>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Cross-tabs using Pandas</a:t>
            </a:r>
            <a:endParaRPr/>
          </a:p>
        </p:txBody>
      </p:sp>
      <p:sp>
        <p:nvSpPr>
          <p:cNvPr id="720" name="Google Shape;720;p122"/>
          <p:cNvSpPr txBox="1"/>
          <p:nvPr>
            <p:ph idx="1" type="body"/>
          </p:nvPr>
        </p:nvSpPr>
        <p:spPr>
          <a:xfrm>
            <a:off x="831094" y="1344113"/>
            <a:ext cx="4497300" cy="555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a:t>pd.crosstab(df[‘col1’], df[‘col2’]....)</a:t>
            </a:r>
            <a:endParaRPr/>
          </a:p>
          <a:p>
            <a:pPr indent="0" lvl="0" marL="0" rtl="0" algn="l">
              <a:lnSpc>
                <a:spcPct val="100000"/>
              </a:lnSpc>
              <a:spcBef>
                <a:spcPts val="700"/>
              </a:spcBef>
              <a:spcAft>
                <a:spcPts val="0"/>
              </a:spcAft>
              <a:buSzPts val="1300"/>
              <a:buNone/>
            </a:pPr>
            <a:r>
              <a:t/>
            </a:r>
            <a:endParaRPr/>
          </a:p>
          <a:p>
            <a:pPr indent="0" lvl="0" marL="0" rtl="0" algn="l">
              <a:lnSpc>
                <a:spcPct val="100000"/>
              </a:lnSpc>
              <a:spcBef>
                <a:spcPts val="700"/>
              </a:spcBef>
              <a:spcAft>
                <a:spcPts val="0"/>
              </a:spcAft>
              <a:buSzPts val="1300"/>
              <a:buNone/>
            </a:pPr>
            <a:r>
              <a:t/>
            </a:r>
            <a:endParaRPr/>
          </a:p>
          <a:p>
            <a:pPr indent="0" lvl="0" marL="0" rtl="0" algn="l">
              <a:lnSpc>
                <a:spcPct val="100000"/>
              </a:lnSpc>
              <a:spcBef>
                <a:spcPts val="700"/>
              </a:spcBef>
              <a:spcAft>
                <a:spcPts val="0"/>
              </a:spcAft>
              <a:buSzPts val="1300"/>
              <a:buNone/>
            </a:pPr>
            <a:r>
              <a:t/>
            </a:r>
            <a:endParaRPr/>
          </a:p>
          <a:p>
            <a:pPr indent="0" lvl="0" marL="0" rtl="0" algn="l">
              <a:lnSpc>
                <a:spcPct val="100000"/>
              </a:lnSpc>
              <a:spcBef>
                <a:spcPts val="700"/>
              </a:spcBef>
              <a:spcAft>
                <a:spcPts val="0"/>
              </a:spcAft>
              <a:buSzPts val="1300"/>
              <a:buNone/>
            </a:pPr>
            <a:r>
              <a:t/>
            </a:r>
            <a:endParaRPr/>
          </a:p>
        </p:txBody>
      </p:sp>
      <p:sp>
        <p:nvSpPr>
          <p:cNvPr id="721" name="Google Shape;721;p122"/>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722" name="Google Shape;722;p122"/>
          <p:cNvPicPr preferRelativeResize="0"/>
          <p:nvPr/>
        </p:nvPicPr>
        <p:blipFill rotWithShape="1">
          <a:blip r:embed="rId3">
            <a:alphaModFix/>
          </a:blip>
          <a:srcRect b="0" l="0" r="0" t="0"/>
          <a:stretch/>
        </p:blipFill>
        <p:spPr>
          <a:xfrm>
            <a:off x="831094" y="1898963"/>
            <a:ext cx="4860077" cy="2182670"/>
          </a:xfrm>
          <a:prstGeom prst="rect">
            <a:avLst/>
          </a:prstGeom>
          <a:noFill/>
          <a:ln>
            <a:noFill/>
          </a:ln>
        </p:spPr>
      </p:pic>
      <p:sp>
        <p:nvSpPr>
          <p:cNvPr id="723" name="Google Shape;723;p122"/>
          <p:cNvSpPr txBox="1"/>
          <p:nvPr/>
        </p:nvSpPr>
        <p:spPr>
          <a:xfrm>
            <a:off x="6124931" y="964931"/>
            <a:ext cx="2355600" cy="3275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entury Gothic"/>
                <a:ea typeface="Century Gothic"/>
                <a:cs typeface="Century Gothic"/>
                <a:sym typeface="Century Gothic"/>
              </a:rPr>
              <a:t>The vacation data is details about vacations people have taken to different cities in different seasons.</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entury Gothic"/>
                <a:ea typeface="Century Gothic"/>
                <a:cs typeface="Century Gothic"/>
                <a:sym typeface="Century Gothic"/>
              </a:rPr>
              <a:t>What might this crosstab tell you about what seasons people tend to visit some cities?</a:t>
            </a:r>
            <a:endParaRPr b="0" i="0" sz="16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23"/>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Boxplots: Compare categorical distributions</a:t>
            </a:r>
            <a:endParaRPr/>
          </a:p>
          <a:p>
            <a:pPr indent="0" lvl="0" marL="0" rtl="0" algn="l">
              <a:lnSpc>
                <a:spcPct val="90000"/>
              </a:lnSpc>
              <a:spcBef>
                <a:spcPts val="0"/>
              </a:spcBef>
              <a:spcAft>
                <a:spcPts val="0"/>
              </a:spcAft>
              <a:buSzPts val="2500"/>
              <a:buNone/>
            </a:pPr>
            <a:r>
              <a:rPr lang="en" sz="2000"/>
              <a:t>( using a categorical and a numerical variable)</a:t>
            </a:r>
            <a:endParaRPr sz="2000"/>
          </a:p>
        </p:txBody>
      </p:sp>
      <p:sp>
        <p:nvSpPr>
          <p:cNvPr id="730" name="Google Shape;730;p123"/>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a:solidFill>
                  <a:srgbClr val="FF0000"/>
                </a:solidFill>
              </a:rPr>
              <a:t> </a:t>
            </a:r>
            <a:endParaRPr>
              <a:solidFill>
                <a:srgbClr val="FF0000"/>
              </a:solidFill>
            </a:endParaRPr>
          </a:p>
        </p:txBody>
      </p:sp>
      <p:sp>
        <p:nvSpPr>
          <p:cNvPr id="731" name="Google Shape;731;p123"/>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732" name="Google Shape;732;p123"/>
          <p:cNvPicPr preferRelativeResize="0"/>
          <p:nvPr/>
        </p:nvPicPr>
        <p:blipFill rotWithShape="1">
          <a:blip r:embed="rId3">
            <a:alphaModFix/>
          </a:blip>
          <a:srcRect b="0" l="0" r="0" t="0"/>
          <a:stretch/>
        </p:blipFill>
        <p:spPr>
          <a:xfrm>
            <a:off x="800100" y="1510650"/>
            <a:ext cx="4870875" cy="3156863"/>
          </a:xfrm>
          <a:prstGeom prst="rect">
            <a:avLst/>
          </a:prstGeom>
          <a:noFill/>
          <a:ln>
            <a:noFill/>
          </a:ln>
        </p:spPr>
      </p:pic>
      <p:sp>
        <p:nvSpPr>
          <p:cNvPr id="733" name="Google Shape;733;p123"/>
          <p:cNvSpPr txBox="1"/>
          <p:nvPr/>
        </p:nvSpPr>
        <p:spPr>
          <a:xfrm>
            <a:off x="5840794" y="2110519"/>
            <a:ext cx="2909100" cy="2650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entury Gothic"/>
                <a:ea typeface="Century Gothic"/>
                <a:cs typeface="Century Gothic"/>
                <a:sym typeface="Century Gothic"/>
              </a:rPr>
              <a:t>Which positions have to most similar distributions?</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entury Gothic"/>
                <a:ea typeface="Century Gothic"/>
                <a:cs typeface="Century Gothic"/>
                <a:sym typeface="Century Gothic"/>
              </a:rPr>
              <a:t>What questions might you ask based on your observations in this graph?</a:t>
            </a:r>
            <a:endParaRPr b="0" i="0" sz="16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4"/>
          <p:cNvSpPr txBox="1"/>
          <p:nvPr>
            <p:ph type="title"/>
          </p:nvPr>
        </p:nvSpPr>
        <p:spPr>
          <a:xfrm>
            <a:off x="800100" y="481948"/>
            <a:ext cx="7543800" cy="692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sz="2600"/>
              <a:t>Correlation vs. Causation</a:t>
            </a:r>
            <a:endParaRPr sz="2600"/>
          </a:p>
        </p:txBody>
      </p:sp>
      <p:sp>
        <p:nvSpPr>
          <p:cNvPr id="740" name="Google Shape;740;p124"/>
          <p:cNvSpPr txBox="1"/>
          <p:nvPr>
            <p:ph idx="1" type="body"/>
          </p:nvPr>
        </p:nvSpPr>
        <p:spPr>
          <a:xfrm>
            <a:off x="800100" y="1577344"/>
            <a:ext cx="2666400" cy="294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sz="1500"/>
              <a:t>The number of Nobel Prizes won by a country (adjusted for population) correlates well with the</a:t>
            </a:r>
            <a:br>
              <a:rPr lang="en" sz="1500"/>
            </a:br>
            <a:r>
              <a:rPr lang="en" sz="1500"/>
              <a:t> per capita chocolate consumption </a:t>
            </a:r>
            <a:r>
              <a:rPr lang="en" sz="1200"/>
              <a:t>(New England Journal of Medicine)</a:t>
            </a:r>
            <a:endParaRPr sz="1200"/>
          </a:p>
        </p:txBody>
      </p:sp>
      <p:sp>
        <p:nvSpPr>
          <p:cNvPr id="741" name="Google Shape;741;p124"/>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742" name="Google Shape;742;p124"/>
          <p:cNvPicPr preferRelativeResize="0"/>
          <p:nvPr/>
        </p:nvPicPr>
        <p:blipFill rotWithShape="1">
          <a:blip r:embed="rId3">
            <a:alphaModFix/>
          </a:blip>
          <a:srcRect b="0" l="0" r="19704" t="11730"/>
          <a:stretch/>
        </p:blipFill>
        <p:spPr>
          <a:xfrm>
            <a:off x="3877838" y="948863"/>
            <a:ext cx="5323312" cy="420581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5"/>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Correlations</a:t>
            </a:r>
            <a:endParaRPr/>
          </a:p>
        </p:txBody>
      </p:sp>
      <p:sp>
        <p:nvSpPr>
          <p:cNvPr id="749" name="Google Shape;749;p125"/>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750" name="Google Shape;750;p125"/>
          <p:cNvPicPr preferRelativeResize="0"/>
          <p:nvPr/>
        </p:nvPicPr>
        <p:blipFill rotWithShape="1">
          <a:blip r:embed="rId3">
            <a:alphaModFix/>
          </a:blip>
          <a:srcRect b="55212" l="1690" r="56268" t="12007"/>
          <a:stretch/>
        </p:blipFill>
        <p:spPr>
          <a:xfrm>
            <a:off x="1214756" y="1533393"/>
            <a:ext cx="6826798" cy="317461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Correlation Matrix </a:t>
            </a:r>
            <a:endParaRPr/>
          </a:p>
        </p:txBody>
      </p:sp>
      <p:sp>
        <p:nvSpPr>
          <p:cNvPr id="757" name="Google Shape;757;p126"/>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a:solidFill>
                  <a:srgbClr val="FF0000"/>
                </a:solidFill>
              </a:rPr>
              <a:t> </a:t>
            </a:r>
            <a:endParaRPr>
              <a:solidFill>
                <a:srgbClr val="FF0000"/>
              </a:solidFill>
            </a:endParaRPr>
          </a:p>
        </p:txBody>
      </p:sp>
      <p:sp>
        <p:nvSpPr>
          <p:cNvPr id="758" name="Google Shape;758;p126"/>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759" name="Google Shape;759;p126"/>
          <p:cNvSpPr txBox="1"/>
          <p:nvPr/>
        </p:nvSpPr>
        <p:spPr>
          <a:xfrm>
            <a:off x="4318744" y="1432088"/>
            <a:ext cx="4161300" cy="3094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entury Gothic"/>
                <a:ea typeface="Century Gothic"/>
                <a:cs typeface="Century Gothic"/>
                <a:sym typeface="Century Gothic"/>
              </a:rPr>
              <a:t>This is the correlation between a player’s salary and their age.</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entury Gothic"/>
                <a:ea typeface="Century Gothic"/>
                <a:cs typeface="Century Gothic"/>
                <a:sym typeface="Century Gothic"/>
              </a:rPr>
              <a:t>What are some conclusions we can draw based on this correlation matrix?</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entury Gothic"/>
                <a:ea typeface="Century Gothic"/>
                <a:cs typeface="Century Gothic"/>
                <a:sym typeface="Century Gothic"/>
              </a:rPr>
              <a:t>Can we say that a player’s salary is dependent on their age?</a:t>
            </a:r>
            <a:endParaRPr b="0" i="0" sz="1800" u="none" cap="none" strike="noStrike">
              <a:solidFill>
                <a:srgbClr val="000000"/>
              </a:solidFill>
              <a:latin typeface="Century Gothic"/>
              <a:ea typeface="Century Gothic"/>
              <a:cs typeface="Century Gothic"/>
              <a:sym typeface="Century Gothic"/>
            </a:endParaRPr>
          </a:p>
        </p:txBody>
      </p:sp>
      <p:pic>
        <p:nvPicPr>
          <p:cNvPr id="760" name="Google Shape;760;p126"/>
          <p:cNvPicPr preferRelativeResize="0"/>
          <p:nvPr/>
        </p:nvPicPr>
        <p:blipFill rotWithShape="1">
          <a:blip r:embed="rId3">
            <a:alphaModFix/>
          </a:blip>
          <a:srcRect b="0" l="0" r="0" t="0"/>
          <a:stretch/>
        </p:blipFill>
        <p:spPr>
          <a:xfrm>
            <a:off x="1045861" y="1849186"/>
            <a:ext cx="2734324" cy="144513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7"/>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Full correlation matrix</a:t>
            </a:r>
            <a:endParaRPr/>
          </a:p>
        </p:txBody>
      </p:sp>
      <p:sp>
        <p:nvSpPr>
          <p:cNvPr id="767" name="Google Shape;767;p127"/>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sz="1700">
                <a:highlight>
                  <a:srgbClr val="FFFFFF"/>
                </a:highlight>
                <a:latin typeface="Roboto Mono"/>
                <a:ea typeface="Roboto Mono"/>
                <a:cs typeface="Roboto Mono"/>
                <a:sym typeface="Roboto Mono"/>
              </a:rPr>
              <a:t>corrmat = df.corr()</a:t>
            </a:r>
            <a:endParaRPr sz="1700">
              <a:highlight>
                <a:srgbClr val="FFFFFF"/>
              </a:highlight>
              <a:latin typeface="Roboto Mono"/>
              <a:ea typeface="Roboto Mono"/>
              <a:cs typeface="Roboto Mono"/>
              <a:sym typeface="Roboto Mono"/>
            </a:endParaRPr>
          </a:p>
          <a:p>
            <a:pPr indent="0" lvl="0" marL="0" rtl="0" algn="l">
              <a:lnSpc>
                <a:spcPct val="100000"/>
              </a:lnSpc>
              <a:spcBef>
                <a:spcPts val="700"/>
              </a:spcBef>
              <a:spcAft>
                <a:spcPts val="0"/>
              </a:spcAft>
              <a:buSzPts val="1300"/>
              <a:buNone/>
            </a:pPr>
            <a:r>
              <a:rPr lang="en" sz="1700">
                <a:highlight>
                  <a:srgbClr val="FFFFFF"/>
                </a:highlight>
                <a:latin typeface="Roboto Mono"/>
                <a:ea typeface="Roboto Mono"/>
                <a:cs typeface="Roboto Mono"/>
                <a:sym typeface="Roboto Mono"/>
              </a:rPr>
              <a:t>print(corrmat) </a:t>
            </a:r>
            <a:endParaRPr sz="1700">
              <a:highlight>
                <a:srgbClr val="FFFFFF"/>
              </a:highlight>
              <a:latin typeface="Roboto Mono"/>
              <a:ea typeface="Roboto Mono"/>
              <a:cs typeface="Roboto Mono"/>
              <a:sym typeface="Roboto Mono"/>
            </a:endParaRPr>
          </a:p>
          <a:p>
            <a:pPr indent="0" lvl="0" marL="0" rtl="0" algn="l">
              <a:lnSpc>
                <a:spcPct val="100000"/>
              </a:lnSpc>
              <a:spcBef>
                <a:spcPts val="700"/>
              </a:spcBef>
              <a:spcAft>
                <a:spcPts val="0"/>
              </a:spcAft>
              <a:buSzPts val="1300"/>
              <a:buNone/>
            </a:pPr>
            <a:r>
              <a:t/>
            </a:r>
            <a:endParaRPr sz="1700">
              <a:highlight>
                <a:srgbClr val="FFFFFF"/>
              </a:highlight>
              <a:latin typeface="Arial"/>
              <a:ea typeface="Arial"/>
              <a:cs typeface="Arial"/>
              <a:sym typeface="Arial"/>
            </a:endParaRPr>
          </a:p>
          <a:p>
            <a:pPr indent="0" lvl="0" marL="0" rtl="0" algn="l">
              <a:lnSpc>
                <a:spcPct val="100000"/>
              </a:lnSpc>
              <a:spcBef>
                <a:spcPts val="700"/>
              </a:spcBef>
              <a:spcAft>
                <a:spcPts val="0"/>
              </a:spcAft>
              <a:buSzPts val="1300"/>
              <a:buNone/>
            </a:pPr>
            <a:r>
              <a:rPr lang="en" sz="1700">
                <a:highlight>
                  <a:srgbClr val="FFFFFF"/>
                </a:highlight>
                <a:latin typeface="Arial"/>
                <a:ea typeface="Arial"/>
                <a:cs typeface="Arial"/>
                <a:sym typeface="Arial"/>
              </a:rPr>
              <a:t>                 Number       Age    Weight    Salary</a:t>
            </a:r>
            <a:endParaRPr sz="1700">
              <a:highlight>
                <a:srgbClr val="FFFFFF"/>
              </a:highlight>
              <a:latin typeface="Arial"/>
              <a:ea typeface="Arial"/>
              <a:cs typeface="Arial"/>
              <a:sym typeface="Arial"/>
            </a:endParaRPr>
          </a:p>
          <a:p>
            <a:pPr indent="0" lvl="0" marL="0" rtl="0" algn="l">
              <a:lnSpc>
                <a:spcPct val="100000"/>
              </a:lnSpc>
              <a:spcBef>
                <a:spcPts val="700"/>
              </a:spcBef>
              <a:spcAft>
                <a:spcPts val="0"/>
              </a:spcAft>
              <a:buSzPts val="1300"/>
              <a:buNone/>
            </a:pPr>
            <a:r>
              <a:rPr lang="en" sz="1700">
                <a:highlight>
                  <a:srgbClr val="FFFFFF"/>
                </a:highlight>
                <a:latin typeface="Arial"/>
                <a:ea typeface="Arial"/>
                <a:cs typeface="Arial"/>
                <a:sym typeface="Arial"/>
              </a:rPr>
              <a:t>Number  1.000000   0.028724  0.206921 -0.112386</a:t>
            </a:r>
            <a:endParaRPr sz="1700">
              <a:highlight>
                <a:srgbClr val="FFFFFF"/>
              </a:highlight>
              <a:latin typeface="Arial"/>
              <a:ea typeface="Arial"/>
              <a:cs typeface="Arial"/>
              <a:sym typeface="Arial"/>
            </a:endParaRPr>
          </a:p>
          <a:p>
            <a:pPr indent="0" lvl="0" marL="0" rtl="0" algn="l">
              <a:lnSpc>
                <a:spcPct val="100000"/>
              </a:lnSpc>
              <a:spcBef>
                <a:spcPts val="700"/>
              </a:spcBef>
              <a:spcAft>
                <a:spcPts val="0"/>
              </a:spcAft>
              <a:buSzPts val="1300"/>
              <a:buNone/>
            </a:pPr>
            <a:r>
              <a:rPr lang="en" sz="1700">
                <a:highlight>
                  <a:srgbClr val="FFFFFF"/>
                </a:highlight>
                <a:latin typeface="Arial"/>
                <a:ea typeface="Arial"/>
                <a:cs typeface="Arial"/>
                <a:sym typeface="Arial"/>
              </a:rPr>
              <a:t>Age         0.028724  1.000000  0.087183  0.213459</a:t>
            </a:r>
            <a:endParaRPr sz="1700">
              <a:highlight>
                <a:srgbClr val="FFFFFF"/>
              </a:highlight>
              <a:latin typeface="Arial"/>
              <a:ea typeface="Arial"/>
              <a:cs typeface="Arial"/>
              <a:sym typeface="Arial"/>
            </a:endParaRPr>
          </a:p>
          <a:p>
            <a:pPr indent="0" lvl="0" marL="0" rtl="0" algn="l">
              <a:lnSpc>
                <a:spcPct val="100000"/>
              </a:lnSpc>
              <a:spcBef>
                <a:spcPts val="700"/>
              </a:spcBef>
              <a:spcAft>
                <a:spcPts val="0"/>
              </a:spcAft>
              <a:buSzPts val="1300"/>
              <a:buNone/>
            </a:pPr>
            <a:r>
              <a:rPr lang="en" sz="1700">
                <a:highlight>
                  <a:srgbClr val="FFFFFF"/>
                </a:highlight>
                <a:latin typeface="Arial"/>
                <a:ea typeface="Arial"/>
                <a:cs typeface="Arial"/>
                <a:sym typeface="Arial"/>
              </a:rPr>
              <a:t>Weight    0.206921  0.087183  1.000000  0.138321</a:t>
            </a:r>
            <a:endParaRPr sz="17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800"/>
              <a:buFont typeface="Arial"/>
              <a:buNone/>
            </a:pPr>
            <a:r>
              <a:rPr lang="en" sz="1700">
                <a:highlight>
                  <a:srgbClr val="FFFFFF"/>
                </a:highlight>
                <a:latin typeface="Arial"/>
                <a:ea typeface="Arial"/>
                <a:cs typeface="Arial"/>
                <a:sym typeface="Arial"/>
              </a:rPr>
              <a:t>Salary    -0.112386  0.213459  0.138321  1.000000</a:t>
            </a:r>
            <a:endParaRPr sz="1700">
              <a:highlight>
                <a:srgbClr val="FFFFFF"/>
              </a:highlight>
              <a:latin typeface="Arial"/>
              <a:ea typeface="Arial"/>
              <a:cs typeface="Arial"/>
              <a:sym typeface="Arial"/>
            </a:endParaRPr>
          </a:p>
          <a:p>
            <a:pPr indent="0" lvl="0" marL="0" rtl="0" algn="l">
              <a:lnSpc>
                <a:spcPct val="100000"/>
              </a:lnSpc>
              <a:spcBef>
                <a:spcPts val="700"/>
              </a:spcBef>
              <a:spcAft>
                <a:spcPts val="0"/>
              </a:spcAft>
              <a:buSzPts val="1300"/>
              <a:buNone/>
            </a:pPr>
            <a:r>
              <a:t/>
            </a:r>
            <a:endParaRPr/>
          </a:p>
        </p:txBody>
      </p:sp>
      <p:sp>
        <p:nvSpPr>
          <p:cNvPr id="768" name="Google Shape;768;p127"/>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128"/>
          <p:cNvPicPr preferRelativeResize="0"/>
          <p:nvPr/>
        </p:nvPicPr>
        <p:blipFill>
          <a:blip r:embed="rId3">
            <a:alphaModFix/>
          </a:blip>
          <a:stretch>
            <a:fillRect/>
          </a:stretch>
        </p:blipFill>
        <p:spPr>
          <a:xfrm>
            <a:off x="152400" y="572100"/>
            <a:ext cx="8839200" cy="3999292"/>
          </a:xfrm>
          <a:prstGeom prst="rect">
            <a:avLst/>
          </a:prstGeom>
          <a:noFill/>
          <a:ln>
            <a:noFill/>
          </a:ln>
        </p:spPr>
      </p:pic>
      <p:sp>
        <p:nvSpPr>
          <p:cNvPr id="774" name="Google Shape;774;p128"/>
          <p:cNvSpPr/>
          <p:nvPr/>
        </p:nvSpPr>
        <p:spPr>
          <a:xfrm>
            <a:off x="4684275" y="3189950"/>
            <a:ext cx="867300" cy="34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28"/>
          <p:cNvSpPr/>
          <p:nvPr/>
        </p:nvSpPr>
        <p:spPr>
          <a:xfrm>
            <a:off x="5796750" y="2808100"/>
            <a:ext cx="867300" cy="34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28"/>
          <p:cNvSpPr/>
          <p:nvPr/>
        </p:nvSpPr>
        <p:spPr>
          <a:xfrm>
            <a:off x="1713975" y="2401350"/>
            <a:ext cx="867300" cy="34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28"/>
          <p:cNvSpPr/>
          <p:nvPr/>
        </p:nvSpPr>
        <p:spPr>
          <a:xfrm>
            <a:off x="3647175" y="1634075"/>
            <a:ext cx="867300" cy="34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28"/>
          <p:cNvSpPr/>
          <p:nvPr/>
        </p:nvSpPr>
        <p:spPr>
          <a:xfrm>
            <a:off x="1713975" y="3189950"/>
            <a:ext cx="867300" cy="34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28"/>
          <p:cNvSpPr/>
          <p:nvPr/>
        </p:nvSpPr>
        <p:spPr>
          <a:xfrm>
            <a:off x="1713975" y="2795650"/>
            <a:ext cx="867300" cy="34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28"/>
          <p:cNvSpPr/>
          <p:nvPr/>
        </p:nvSpPr>
        <p:spPr>
          <a:xfrm>
            <a:off x="4646350" y="1634075"/>
            <a:ext cx="867300" cy="34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28"/>
          <p:cNvSpPr/>
          <p:nvPr/>
        </p:nvSpPr>
        <p:spPr>
          <a:xfrm>
            <a:off x="5796750" y="1634075"/>
            <a:ext cx="867300" cy="34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29"/>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Heatmaps</a:t>
            </a:r>
            <a:endParaRPr/>
          </a:p>
        </p:txBody>
      </p:sp>
      <p:sp>
        <p:nvSpPr>
          <p:cNvPr id="788" name="Google Shape;788;p129"/>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a:solidFill>
                  <a:srgbClr val="FF0000"/>
                </a:solidFill>
              </a:rPr>
              <a:t>Heatmaps are possible with the Matplotlib or Seaborn libraries, but can be tricky to set up … Here are some links to explore...</a:t>
            </a:r>
            <a:endParaRPr>
              <a:solidFill>
                <a:srgbClr val="FF0000"/>
              </a:solidFill>
            </a:endParaRPr>
          </a:p>
          <a:p>
            <a:pPr indent="0" lvl="0" marL="0" rtl="0" algn="l">
              <a:lnSpc>
                <a:spcPct val="100000"/>
              </a:lnSpc>
              <a:spcBef>
                <a:spcPts val="700"/>
              </a:spcBef>
              <a:spcAft>
                <a:spcPts val="0"/>
              </a:spcAft>
              <a:buSzPts val="1300"/>
              <a:buNone/>
            </a:pPr>
            <a:r>
              <a:t/>
            </a:r>
            <a:endParaRPr>
              <a:solidFill>
                <a:srgbClr val="FF0000"/>
              </a:solidFill>
            </a:endParaRPr>
          </a:p>
          <a:p>
            <a:pPr indent="0" lvl="0" marL="0" rtl="0" algn="l">
              <a:lnSpc>
                <a:spcPct val="100000"/>
              </a:lnSpc>
              <a:spcBef>
                <a:spcPts val="700"/>
              </a:spcBef>
              <a:spcAft>
                <a:spcPts val="0"/>
              </a:spcAft>
              <a:buSzPts val="1300"/>
              <a:buNone/>
            </a:pPr>
            <a:r>
              <a:rPr lang="en" u="sng">
                <a:solidFill>
                  <a:schemeClr val="hlink"/>
                </a:solidFill>
                <a:hlinkClick r:id="rId3"/>
              </a:rPr>
              <a:t>https://towardsdatascience.com/heatmap-basics-with-pythons-seaborn-fb92ea280a6c</a:t>
            </a:r>
            <a:endParaRPr>
              <a:solidFill>
                <a:srgbClr val="FF0000"/>
              </a:solidFill>
            </a:endParaRPr>
          </a:p>
          <a:p>
            <a:pPr indent="0" lvl="0" marL="0" rtl="0" algn="l">
              <a:lnSpc>
                <a:spcPct val="100000"/>
              </a:lnSpc>
              <a:spcBef>
                <a:spcPts val="700"/>
              </a:spcBef>
              <a:spcAft>
                <a:spcPts val="0"/>
              </a:spcAft>
              <a:buSzPts val="1300"/>
              <a:buNone/>
            </a:pPr>
            <a:r>
              <a:rPr lang="en" u="sng">
                <a:solidFill>
                  <a:schemeClr val="hlink"/>
                </a:solidFill>
                <a:hlinkClick r:id="rId4"/>
              </a:rPr>
              <a:t>https://blog.quantinsti.com/creating-heatmap-using-python-seaborn/</a:t>
            </a:r>
            <a:endParaRPr>
              <a:solidFill>
                <a:srgbClr val="FF0000"/>
              </a:solidFill>
            </a:endParaRPr>
          </a:p>
          <a:p>
            <a:pPr indent="0" lvl="0" marL="0" rtl="0" algn="l">
              <a:lnSpc>
                <a:spcPct val="100000"/>
              </a:lnSpc>
              <a:spcBef>
                <a:spcPts val="700"/>
              </a:spcBef>
              <a:spcAft>
                <a:spcPts val="0"/>
              </a:spcAft>
              <a:buSzPts val="1300"/>
              <a:buNone/>
            </a:pPr>
            <a:r>
              <a:t/>
            </a:r>
            <a:endParaRPr>
              <a:solidFill>
                <a:srgbClr val="FF0000"/>
              </a:solidFill>
            </a:endParaRPr>
          </a:p>
          <a:p>
            <a:pPr indent="0" lvl="0" marL="0" rtl="0" algn="l">
              <a:lnSpc>
                <a:spcPct val="100000"/>
              </a:lnSpc>
              <a:spcBef>
                <a:spcPts val="700"/>
              </a:spcBef>
              <a:spcAft>
                <a:spcPts val="0"/>
              </a:spcAft>
              <a:buSzPts val="1300"/>
              <a:buNone/>
            </a:pPr>
            <a:r>
              <a:t/>
            </a:r>
            <a:endParaRPr>
              <a:solidFill>
                <a:srgbClr val="FF0000"/>
              </a:solidFill>
            </a:endParaRPr>
          </a:p>
        </p:txBody>
      </p:sp>
      <p:sp>
        <p:nvSpPr>
          <p:cNvPr id="789" name="Google Shape;789;p129"/>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0"/>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Heatmaps</a:t>
            </a:r>
            <a:endParaRPr/>
          </a:p>
        </p:txBody>
      </p:sp>
      <p:sp>
        <p:nvSpPr>
          <p:cNvPr id="796" name="Google Shape;796;p130"/>
          <p:cNvSpPr txBox="1"/>
          <p:nvPr>
            <p:ph idx="1" type="body"/>
          </p:nvPr>
        </p:nvSpPr>
        <p:spPr>
          <a:xfrm>
            <a:off x="800100" y="3200719"/>
            <a:ext cx="7543800" cy="1325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800"/>
              <a:buNone/>
            </a:pPr>
            <a:r>
              <a:rPr lang="en" sz="1100">
                <a:highlight>
                  <a:srgbClr val="FFFFFF"/>
                </a:highlight>
                <a:latin typeface="Roboto Mono"/>
                <a:ea typeface="Roboto Mono"/>
                <a:cs typeface="Roboto Mono"/>
                <a:sym typeface="Roboto Mono"/>
              </a:rPr>
              <a:t>import seaborn as sns</a:t>
            </a:r>
            <a:endParaRPr sz="1100">
              <a:highlight>
                <a:srgbClr val="FFFFFF"/>
              </a:highlight>
              <a:latin typeface="Roboto Mono"/>
              <a:ea typeface="Roboto Mono"/>
              <a:cs typeface="Roboto Mono"/>
              <a:sym typeface="Roboto Mono"/>
            </a:endParaRPr>
          </a:p>
          <a:p>
            <a:pPr indent="0" lvl="0" marL="0" rtl="0" algn="l">
              <a:lnSpc>
                <a:spcPct val="100000"/>
              </a:lnSpc>
              <a:spcBef>
                <a:spcPts val="700"/>
              </a:spcBef>
              <a:spcAft>
                <a:spcPts val="0"/>
              </a:spcAft>
              <a:buSzPts val="800"/>
              <a:buNone/>
            </a:pPr>
            <a:r>
              <a:t/>
            </a:r>
            <a:endParaRPr sz="1100">
              <a:highlight>
                <a:srgbClr val="FFFFFF"/>
              </a:highlight>
              <a:latin typeface="Roboto Mono"/>
              <a:ea typeface="Roboto Mono"/>
              <a:cs typeface="Roboto Mono"/>
              <a:sym typeface="Roboto Mono"/>
            </a:endParaRPr>
          </a:p>
          <a:p>
            <a:pPr indent="0" lvl="0" marL="0" rtl="0" algn="l">
              <a:lnSpc>
                <a:spcPct val="100000"/>
              </a:lnSpc>
              <a:spcBef>
                <a:spcPts val="700"/>
              </a:spcBef>
              <a:spcAft>
                <a:spcPts val="0"/>
              </a:spcAft>
              <a:buSzPts val="800"/>
              <a:buNone/>
            </a:pPr>
            <a:r>
              <a:rPr lang="en" sz="1100">
                <a:highlight>
                  <a:srgbClr val="FFFFFF"/>
                </a:highlight>
                <a:latin typeface="Roboto Mono"/>
                <a:ea typeface="Roboto Mono"/>
                <a:cs typeface="Roboto Mono"/>
                <a:sym typeface="Roboto Mono"/>
              </a:rPr>
              <a:t>corrmat = df.corr()</a:t>
            </a:r>
            <a:endParaRPr sz="1100">
              <a:highlight>
                <a:srgbClr val="FFFFFF"/>
              </a:highlight>
              <a:latin typeface="Roboto Mono"/>
              <a:ea typeface="Roboto Mono"/>
              <a:cs typeface="Roboto Mono"/>
              <a:sym typeface="Roboto Mono"/>
            </a:endParaRPr>
          </a:p>
          <a:p>
            <a:pPr indent="0" lvl="0" marL="0" rtl="0" algn="l">
              <a:lnSpc>
                <a:spcPct val="100000"/>
              </a:lnSpc>
              <a:spcBef>
                <a:spcPts val="700"/>
              </a:spcBef>
              <a:spcAft>
                <a:spcPts val="0"/>
              </a:spcAft>
              <a:buClr>
                <a:schemeClr val="dk1"/>
              </a:buClr>
              <a:buSzPts val="800"/>
              <a:buFont typeface="Arial"/>
              <a:buNone/>
            </a:pPr>
            <a:r>
              <a:rPr lang="en" sz="1100">
                <a:latin typeface="Roboto Mono"/>
                <a:ea typeface="Roboto Mono"/>
                <a:cs typeface="Roboto Mono"/>
                <a:sym typeface="Roboto Mono"/>
              </a:rPr>
              <a:t>f, ax = plt.subplots(figsize=(12, 9))</a:t>
            </a:r>
            <a:endParaRPr sz="1100">
              <a:latin typeface="Roboto Mono"/>
              <a:ea typeface="Roboto Mono"/>
              <a:cs typeface="Roboto Mono"/>
              <a:sym typeface="Roboto Mono"/>
            </a:endParaRPr>
          </a:p>
          <a:p>
            <a:pPr indent="0" lvl="0" marL="0" rtl="0" algn="l">
              <a:lnSpc>
                <a:spcPct val="100000"/>
              </a:lnSpc>
              <a:spcBef>
                <a:spcPts val="700"/>
              </a:spcBef>
              <a:spcAft>
                <a:spcPts val="0"/>
              </a:spcAft>
              <a:buClr>
                <a:schemeClr val="dk1"/>
              </a:buClr>
              <a:buSzPts val="800"/>
              <a:buFont typeface="Arial"/>
              <a:buNone/>
            </a:pPr>
            <a:r>
              <a:rPr lang="en" sz="1100">
                <a:latin typeface="Roboto Mono"/>
                <a:ea typeface="Roboto Mono"/>
                <a:cs typeface="Roboto Mono"/>
                <a:sym typeface="Roboto Mono"/>
              </a:rPr>
              <a:t>sns.heatmap(corrmat, vmax=.8, square=True);</a:t>
            </a:r>
            <a:endParaRPr sz="1100">
              <a:latin typeface="Roboto Mono"/>
              <a:ea typeface="Roboto Mono"/>
              <a:cs typeface="Roboto Mono"/>
              <a:sym typeface="Roboto Mono"/>
            </a:endParaRPr>
          </a:p>
          <a:p>
            <a:pPr indent="0" lvl="0" marL="0" rtl="0" algn="l">
              <a:lnSpc>
                <a:spcPct val="100000"/>
              </a:lnSpc>
              <a:spcBef>
                <a:spcPts val="700"/>
              </a:spcBef>
              <a:spcAft>
                <a:spcPts val="0"/>
              </a:spcAft>
              <a:buSzPts val="1300"/>
              <a:buNone/>
            </a:pPr>
            <a:r>
              <a:t/>
            </a:r>
            <a:endParaRPr/>
          </a:p>
        </p:txBody>
      </p:sp>
      <p:sp>
        <p:nvSpPr>
          <p:cNvPr id="797" name="Google Shape;797;p130"/>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798" name="Google Shape;798;p130"/>
          <p:cNvPicPr preferRelativeResize="0"/>
          <p:nvPr/>
        </p:nvPicPr>
        <p:blipFill rotWithShape="1">
          <a:blip r:embed="rId3">
            <a:alphaModFix/>
          </a:blip>
          <a:srcRect b="9240" l="7946" r="48027" t="25271"/>
          <a:stretch/>
        </p:blipFill>
        <p:spPr>
          <a:xfrm>
            <a:off x="4256438" y="201731"/>
            <a:ext cx="4766122" cy="39883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457200" lvl="0" marL="457200" rtl="0" algn="ctr">
              <a:spcBef>
                <a:spcPts val="0"/>
              </a:spcBef>
              <a:spcAft>
                <a:spcPts val="0"/>
              </a:spcAft>
              <a:buSzPts val="3600"/>
              <a:buAutoNum type="arabicPeriod"/>
            </a:pPr>
            <a:r>
              <a:rPr lang="en"/>
              <a:t>Data Science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1"/>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Other Visualizations</a:t>
            </a:r>
            <a:endParaRPr/>
          </a:p>
        </p:txBody>
      </p:sp>
      <p:sp>
        <p:nvSpPr>
          <p:cNvPr id="805" name="Google Shape;805;p131"/>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a:t>Python has tons of visualization libraries and tools...check out </a:t>
            </a:r>
            <a:r>
              <a:rPr b="1" lang="en"/>
              <a:t>Matplotlib</a:t>
            </a:r>
            <a:r>
              <a:rPr lang="en"/>
              <a:t> and </a:t>
            </a:r>
            <a:r>
              <a:rPr b="1" lang="en"/>
              <a:t>Seaborn</a:t>
            </a:r>
            <a:r>
              <a:rPr lang="en"/>
              <a:t> for some good ones!</a:t>
            </a:r>
            <a:endParaRPr/>
          </a:p>
          <a:p>
            <a:pPr indent="0" lvl="0" marL="0" rtl="0" algn="l">
              <a:lnSpc>
                <a:spcPct val="100000"/>
              </a:lnSpc>
              <a:spcBef>
                <a:spcPts val="700"/>
              </a:spcBef>
              <a:spcAft>
                <a:spcPts val="0"/>
              </a:spcAft>
              <a:buSzPts val="1300"/>
              <a:buNone/>
            </a:pPr>
            <a:r>
              <a:t/>
            </a:r>
            <a:endParaRPr/>
          </a:p>
          <a:p>
            <a:pPr indent="0" lvl="0" marL="0" rtl="0" algn="l">
              <a:lnSpc>
                <a:spcPct val="100000"/>
              </a:lnSpc>
              <a:spcBef>
                <a:spcPts val="700"/>
              </a:spcBef>
              <a:spcAft>
                <a:spcPts val="0"/>
              </a:spcAft>
              <a:buSzPts val="1300"/>
              <a:buNone/>
            </a:pPr>
            <a:r>
              <a:t/>
            </a:r>
            <a:endParaRPr/>
          </a:p>
        </p:txBody>
      </p:sp>
      <p:sp>
        <p:nvSpPr>
          <p:cNvPr id="806" name="Google Shape;806;p131"/>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807" name="Google Shape;807;p131"/>
          <p:cNvPicPr preferRelativeResize="0"/>
          <p:nvPr/>
        </p:nvPicPr>
        <p:blipFill rotWithShape="1">
          <a:blip r:embed="rId3">
            <a:alphaModFix/>
          </a:blip>
          <a:srcRect b="0" l="0" r="0" t="0"/>
          <a:stretch/>
        </p:blipFill>
        <p:spPr>
          <a:xfrm>
            <a:off x="955763" y="2438325"/>
            <a:ext cx="3043238" cy="2343150"/>
          </a:xfrm>
          <a:prstGeom prst="rect">
            <a:avLst/>
          </a:prstGeom>
          <a:noFill/>
          <a:ln>
            <a:noFill/>
          </a:ln>
        </p:spPr>
      </p:pic>
      <p:pic>
        <p:nvPicPr>
          <p:cNvPr id="808" name="Google Shape;808;p131"/>
          <p:cNvPicPr preferRelativeResize="0"/>
          <p:nvPr/>
        </p:nvPicPr>
        <p:blipFill rotWithShape="1">
          <a:blip r:embed="rId4">
            <a:alphaModFix/>
          </a:blip>
          <a:srcRect b="0" l="0" r="0" t="0"/>
          <a:stretch/>
        </p:blipFill>
        <p:spPr>
          <a:xfrm>
            <a:off x="5410028" y="2401079"/>
            <a:ext cx="2758594" cy="241764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p132"/>
          <p:cNvPicPr preferRelativeResize="0"/>
          <p:nvPr/>
        </p:nvPicPr>
        <p:blipFill rotWithShape="1">
          <a:blip r:embed="rId3">
            <a:alphaModFix/>
          </a:blip>
          <a:srcRect b="0" l="0" r="0" t="0"/>
          <a:stretch/>
        </p:blipFill>
        <p:spPr>
          <a:xfrm>
            <a:off x="1765750" y="370098"/>
            <a:ext cx="5612500" cy="44033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 Design Thinking</a:t>
            </a:r>
            <a:endParaRPr/>
          </a:p>
        </p:txBody>
      </p:sp>
      <p:sp>
        <p:nvSpPr>
          <p:cNvPr id="819" name="Google Shape;819;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customer may not speak with one voice so how can we aggregate customers into representative groups (e.g. clusters)?</a:t>
            </a:r>
            <a:endParaRPr/>
          </a:p>
          <a:p>
            <a:pPr indent="-342900" lvl="0" marL="457200" rtl="0" algn="l">
              <a:spcBef>
                <a:spcPts val="0"/>
              </a:spcBef>
              <a:spcAft>
                <a:spcPts val="0"/>
              </a:spcAft>
              <a:buSzPts val="1800"/>
              <a:buChar char="●"/>
            </a:pPr>
            <a:r>
              <a:rPr lang="en"/>
              <a:t>Customer variation helps us drive the number of clusters and the differences between customer segments?</a:t>
            </a:r>
            <a:endParaRPr/>
          </a:p>
          <a:p>
            <a:pPr indent="-342900" lvl="0" marL="457200" rtl="0" algn="l">
              <a:spcBef>
                <a:spcPts val="0"/>
              </a:spcBef>
              <a:spcAft>
                <a:spcPts val="0"/>
              </a:spcAft>
              <a:buSzPts val="1800"/>
              <a:buChar char="●"/>
            </a:pPr>
            <a:r>
              <a:rPr lang="en"/>
              <a:t>A centroid is defined as the center point of the cluster and is a great way to develop a user persona.</a:t>
            </a:r>
            <a:endParaRPr/>
          </a:p>
          <a:p>
            <a:pPr indent="-342900" lvl="0" marL="457200" rtl="0" algn="l">
              <a:spcBef>
                <a:spcPts val="0"/>
              </a:spcBef>
              <a:spcAft>
                <a:spcPts val="0"/>
              </a:spcAft>
              <a:buSzPts val="1800"/>
              <a:buChar char="●"/>
            </a:pPr>
            <a:r>
              <a:rPr lang="en"/>
              <a:t>We can return to empathy interviews after we understand the centroids.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134"/>
          <p:cNvPicPr preferRelativeResize="0"/>
          <p:nvPr/>
        </p:nvPicPr>
        <p:blipFill rotWithShape="1">
          <a:blip r:embed="rId3">
            <a:alphaModFix/>
          </a:blip>
          <a:srcRect b="0" l="0" r="0" t="0"/>
          <a:stretch/>
        </p:blipFill>
        <p:spPr>
          <a:xfrm>
            <a:off x="2019950" y="0"/>
            <a:ext cx="4932724" cy="1521150"/>
          </a:xfrm>
          <a:prstGeom prst="rect">
            <a:avLst/>
          </a:prstGeom>
          <a:noFill/>
          <a:ln>
            <a:noFill/>
          </a:ln>
        </p:spPr>
      </p:pic>
      <p:pic>
        <p:nvPicPr>
          <p:cNvPr id="825" name="Google Shape;825;p134"/>
          <p:cNvPicPr preferRelativeResize="0"/>
          <p:nvPr/>
        </p:nvPicPr>
        <p:blipFill rotWithShape="1">
          <a:blip r:embed="rId4">
            <a:alphaModFix/>
          </a:blip>
          <a:srcRect b="-12629" l="-2160" r="2160" t="12630"/>
          <a:stretch/>
        </p:blipFill>
        <p:spPr>
          <a:xfrm>
            <a:off x="742174" y="1521150"/>
            <a:ext cx="7488277" cy="1953000"/>
          </a:xfrm>
          <a:prstGeom prst="rect">
            <a:avLst/>
          </a:prstGeom>
          <a:noFill/>
          <a:ln>
            <a:noFill/>
          </a:ln>
        </p:spPr>
      </p:pic>
      <p:pic>
        <p:nvPicPr>
          <p:cNvPr id="826" name="Google Shape;826;p134"/>
          <p:cNvPicPr preferRelativeResize="0"/>
          <p:nvPr/>
        </p:nvPicPr>
        <p:blipFill rotWithShape="1">
          <a:blip r:embed="rId5">
            <a:alphaModFix/>
          </a:blip>
          <a:srcRect b="0" l="0" r="0" t="0"/>
          <a:stretch/>
        </p:blipFill>
        <p:spPr>
          <a:xfrm>
            <a:off x="1131550" y="3089303"/>
            <a:ext cx="6539977" cy="205419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35"/>
          <p:cNvPicPr preferRelativeResize="0"/>
          <p:nvPr/>
        </p:nvPicPr>
        <p:blipFill rotWithShape="1">
          <a:blip r:embed="rId3">
            <a:alphaModFix/>
          </a:blip>
          <a:srcRect b="0" l="0" r="0" t="0"/>
          <a:stretch/>
        </p:blipFill>
        <p:spPr>
          <a:xfrm>
            <a:off x="1667288" y="642663"/>
            <a:ext cx="5809426" cy="38581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136"/>
          <p:cNvPicPr preferRelativeResize="0"/>
          <p:nvPr/>
        </p:nvPicPr>
        <p:blipFill rotWithShape="1">
          <a:blip r:embed="rId3">
            <a:alphaModFix/>
          </a:blip>
          <a:srcRect b="0" l="0" r="0" t="0"/>
          <a:stretch/>
        </p:blipFill>
        <p:spPr>
          <a:xfrm>
            <a:off x="2158561" y="0"/>
            <a:ext cx="4826879" cy="5143501"/>
          </a:xfrm>
          <a:prstGeom prst="rect">
            <a:avLst/>
          </a:prstGeom>
          <a:noFill/>
          <a:ln>
            <a:noFill/>
          </a:ln>
        </p:spPr>
      </p:pic>
      <p:sp>
        <p:nvSpPr>
          <p:cNvPr id="837" name="Google Shape;837;p136"/>
          <p:cNvSpPr txBox="1"/>
          <p:nvPr/>
        </p:nvSpPr>
        <p:spPr>
          <a:xfrm>
            <a:off x="4572000" y="3843579"/>
            <a:ext cx="365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Elbow point when the SSE starts to level off</a:t>
            </a:r>
            <a:endParaRPr/>
          </a:p>
        </p:txBody>
      </p:sp>
      <p:sp>
        <p:nvSpPr>
          <p:cNvPr id="838" name="Google Shape;838;p136"/>
          <p:cNvSpPr txBox="1"/>
          <p:nvPr/>
        </p:nvSpPr>
        <p:spPr>
          <a:xfrm>
            <a:off x="325464" y="1046136"/>
            <a:ext cx="16962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Mall customer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(SSE = sum of squares error)</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137"/>
          <p:cNvPicPr preferRelativeResize="0"/>
          <p:nvPr/>
        </p:nvPicPr>
        <p:blipFill rotWithShape="1">
          <a:blip r:embed="rId3">
            <a:alphaModFix/>
          </a:blip>
          <a:srcRect b="0" l="0" r="0" t="0"/>
          <a:stretch/>
        </p:blipFill>
        <p:spPr>
          <a:xfrm>
            <a:off x="663350" y="152400"/>
            <a:ext cx="7978232" cy="483870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id="848" name="Google Shape;848;p138"/>
          <p:cNvPicPr preferRelativeResize="0"/>
          <p:nvPr/>
        </p:nvPicPr>
        <p:blipFill rotWithShape="1">
          <a:blip r:embed="rId3">
            <a:alphaModFix/>
          </a:blip>
          <a:srcRect b="0" l="0" r="0" t="0"/>
          <a:stretch/>
        </p:blipFill>
        <p:spPr>
          <a:xfrm>
            <a:off x="266850" y="0"/>
            <a:ext cx="8610300" cy="51435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limitations</a:t>
            </a:r>
            <a:endParaRPr/>
          </a:p>
        </p:txBody>
      </p:sp>
      <p:sp>
        <p:nvSpPr>
          <p:cNvPr id="854" name="Google Shape;854;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definition of the clusters is determined by patterns in the data, not a well-framed problem</a:t>
            </a:r>
            <a:endParaRPr/>
          </a:p>
          <a:p>
            <a:pPr indent="-342900" lvl="0" marL="457200" rtl="0" algn="l">
              <a:spcBef>
                <a:spcPts val="0"/>
              </a:spcBef>
              <a:spcAft>
                <a:spcPts val="0"/>
              </a:spcAft>
              <a:buSzPts val="1800"/>
              <a:buChar char="●"/>
            </a:pPr>
            <a:r>
              <a:rPr lang="en"/>
              <a:t>Biases that exist in the data may lead to problematic clusters (e.g. codifying biases in the data)</a:t>
            </a:r>
            <a:endParaRPr/>
          </a:p>
          <a:p>
            <a:pPr indent="-342900" lvl="0" marL="457200" rtl="0" algn="l">
              <a:spcBef>
                <a:spcPts val="0"/>
              </a:spcBef>
              <a:spcAft>
                <a:spcPts val="0"/>
              </a:spcAft>
              <a:buSzPts val="1800"/>
              <a:buChar char="●"/>
            </a:pPr>
            <a:r>
              <a:rPr lang="en"/>
              <a:t>Sometimes the elbow in the graph is hard to determine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9. Linear Regression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3"/>
          <p:cNvPicPr preferRelativeResize="0"/>
          <p:nvPr/>
        </p:nvPicPr>
        <p:blipFill rotWithShape="1">
          <a:blip r:embed="rId3">
            <a:alphaModFix/>
          </a:blip>
          <a:srcRect b="0" l="0" r="0" t="0"/>
          <a:stretch/>
        </p:blipFill>
        <p:spPr>
          <a:xfrm>
            <a:off x="3850510" y="918853"/>
            <a:ext cx="4979194" cy="3564731"/>
          </a:xfrm>
          <a:prstGeom prst="rect">
            <a:avLst/>
          </a:prstGeom>
          <a:noFill/>
          <a:ln>
            <a:noFill/>
          </a:ln>
        </p:spPr>
      </p:pic>
      <p:sp>
        <p:nvSpPr>
          <p:cNvPr id="151" name="Google Shape;151;p33"/>
          <p:cNvSpPr txBox="1"/>
          <p:nvPr>
            <p:ph idx="1" type="body"/>
          </p:nvPr>
        </p:nvSpPr>
        <p:spPr>
          <a:xfrm>
            <a:off x="800100" y="1577340"/>
            <a:ext cx="7543800" cy="2949000"/>
          </a:xfrm>
          <a:prstGeom prst="rect">
            <a:avLst/>
          </a:prstGeom>
          <a:noFill/>
          <a:ln>
            <a:noFill/>
          </a:ln>
        </p:spPr>
        <p:txBody>
          <a:bodyPr anchorCtr="0" anchor="t" bIns="34275" lIns="68575" spcFirstLastPara="1" rIns="68575" wrap="square" tIns="34275">
            <a:normAutofit/>
          </a:bodyPr>
          <a:lstStyle/>
          <a:p>
            <a:pPr indent="-254000" lvl="0" marL="254000" rtl="0" algn="l">
              <a:lnSpc>
                <a:spcPct val="100000"/>
              </a:lnSpc>
              <a:spcBef>
                <a:spcPts val="0"/>
              </a:spcBef>
              <a:spcAft>
                <a:spcPts val="0"/>
              </a:spcAft>
              <a:buSzPts val="1400"/>
              <a:buFont typeface="Century Gothic"/>
              <a:buAutoNum type="arabicPeriod"/>
            </a:pPr>
            <a:r>
              <a:rPr lang="en">
                <a:latin typeface="Century Gothic"/>
                <a:ea typeface="Century Gothic"/>
                <a:cs typeface="Century Gothic"/>
                <a:sym typeface="Century Gothic"/>
              </a:rPr>
              <a:t>Frame the Problem</a:t>
            </a:r>
            <a:endParaRPr>
              <a:latin typeface="Century Gothic"/>
              <a:ea typeface="Century Gothic"/>
              <a:cs typeface="Century Gothic"/>
              <a:sym typeface="Century Gothic"/>
            </a:endParaRPr>
          </a:p>
          <a:p>
            <a:pPr indent="-254000" lvl="0" marL="254000" rtl="0" algn="l">
              <a:lnSpc>
                <a:spcPct val="100000"/>
              </a:lnSpc>
              <a:spcBef>
                <a:spcPts val="700"/>
              </a:spcBef>
              <a:spcAft>
                <a:spcPts val="0"/>
              </a:spcAft>
              <a:buSzPts val="1400"/>
              <a:buFont typeface="Century Gothic"/>
              <a:buAutoNum type="arabicPeriod"/>
            </a:pPr>
            <a:r>
              <a:rPr lang="en">
                <a:latin typeface="Century Gothic"/>
                <a:ea typeface="Century Gothic"/>
                <a:cs typeface="Century Gothic"/>
                <a:sym typeface="Century Gothic"/>
              </a:rPr>
              <a:t>Collect Raw Data</a:t>
            </a:r>
            <a:endParaRPr>
              <a:latin typeface="Century Gothic"/>
              <a:ea typeface="Century Gothic"/>
              <a:cs typeface="Century Gothic"/>
              <a:sym typeface="Century Gothic"/>
            </a:endParaRPr>
          </a:p>
          <a:p>
            <a:pPr indent="-254000" lvl="0" marL="254000" rtl="0" algn="l">
              <a:lnSpc>
                <a:spcPct val="100000"/>
              </a:lnSpc>
              <a:spcBef>
                <a:spcPts val="700"/>
              </a:spcBef>
              <a:spcAft>
                <a:spcPts val="0"/>
              </a:spcAft>
              <a:buSzPts val="1400"/>
              <a:buFont typeface="Century Gothic"/>
              <a:buAutoNum type="arabicPeriod"/>
            </a:pPr>
            <a:r>
              <a:rPr lang="en">
                <a:latin typeface="Century Gothic"/>
                <a:ea typeface="Century Gothic"/>
                <a:cs typeface="Century Gothic"/>
                <a:sym typeface="Century Gothic"/>
              </a:rPr>
              <a:t>Process the Data</a:t>
            </a:r>
            <a:endParaRPr>
              <a:latin typeface="Century Gothic"/>
              <a:ea typeface="Century Gothic"/>
              <a:cs typeface="Century Gothic"/>
              <a:sym typeface="Century Gothic"/>
            </a:endParaRPr>
          </a:p>
          <a:p>
            <a:pPr indent="-254000" lvl="0" marL="254000" rtl="0" algn="l">
              <a:lnSpc>
                <a:spcPct val="100000"/>
              </a:lnSpc>
              <a:spcBef>
                <a:spcPts val="700"/>
              </a:spcBef>
              <a:spcAft>
                <a:spcPts val="0"/>
              </a:spcAft>
              <a:buSzPts val="1400"/>
              <a:buFont typeface="Century Gothic"/>
              <a:buAutoNum type="arabicPeriod"/>
            </a:pPr>
            <a:r>
              <a:rPr lang="en">
                <a:latin typeface="Century Gothic"/>
                <a:ea typeface="Century Gothic"/>
                <a:cs typeface="Century Gothic"/>
                <a:sym typeface="Century Gothic"/>
              </a:rPr>
              <a:t>Explore the Data</a:t>
            </a:r>
            <a:endParaRPr>
              <a:latin typeface="Century Gothic"/>
              <a:ea typeface="Century Gothic"/>
              <a:cs typeface="Century Gothic"/>
              <a:sym typeface="Century Gothic"/>
            </a:endParaRPr>
          </a:p>
          <a:p>
            <a:pPr indent="-254000" lvl="0" marL="254000" rtl="0" algn="l">
              <a:lnSpc>
                <a:spcPct val="100000"/>
              </a:lnSpc>
              <a:spcBef>
                <a:spcPts val="700"/>
              </a:spcBef>
              <a:spcAft>
                <a:spcPts val="0"/>
              </a:spcAft>
              <a:buSzPts val="1400"/>
              <a:buFont typeface="Century Gothic"/>
              <a:buAutoNum type="arabicPeriod"/>
            </a:pPr>
            <a:r>
              <a:rPr lang="en">
                <a:latin typeface="Century Gothic"/>
                <a:ea typeface="Century Gothic"/>
                <a:cs typeface="Century Gothic"/>
                <a:sym typeface="Century Gothic"/>
              </a:rPr>
              <a:t>Analyze the Data</a:t>
            </a:r>
            <a:endParaRPr>
              <a:latin typeface="Century Gothic"/>
              <a:ea typeface="Century Gothic"/>
              <a:cs typeface="Century Gothic"/>
              <a:sym typeface="Century Gothic"/>
            </a:endParaRPr>
          </a:p>
          <a:p>
            <a:pPr indent="-254000" lvl="0" marL="254000" rtl="0" algn="l">
              <a:lnSpc>
                <a:spcPct val="100000"/>
              </a:lnSpc>
              <a:spcBef>
                <a:spcPts val="700"/>
              </a:spcBef>
              <a:spcAft>
                <a:spcPts val="0"/>
              </a:spcAft>
              <a:buSzPts val="1400"/>
              <a:buFont typeface="Century Gothic"/>
              <a:buAutoNum type="arabicPeriod"/>
            </a:pPr>
            <a:r>
              <a:rPr lang="en">
                <a:latin typeface="Century Gothic"/>
                <a:ea typeface="Century Gothic"/>
                <a:cs typeface="Century Gothic"/>
                <a:sym typeface="Century Gothic"/>
              </a:rPr>
              <a:t>Communicate the Insights</a:t>
            </a:r>
            <a:endParaRPr>
              <a:latin typeface="Century Gothic"/>
              <a:ea typeface="Century Gothic"/>
              <a:cs typeface="Century Gothic"/>
              <a:sym typeface="Century Gothic"/>
            </a:endParaRPr>
          </a:p>
          <a:p>
            <a:pPr indent="-50800" lvl="0" marL="139700" rtl="0" algn="l">
              <a:lnSpc>
                <a:spcPct val="100000"/>
              </a:lnSpc>
              <a:spcBef>
                <a:spcPts val="700"/>
              </a:spcBef>
              <a:spcAft>
                <a:spcPts val="0"/>
              </a:spcAft>
              <a:buSzPts val="1400"/>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41"/>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1400"/>
              <a:buNone/>
            </a:pPr>
            <a:r>
              <a:rPr lang="en"/>
              <a:t>Warm Up</a:t>
            </a:r>
            <a:endParaRPr/>
          </a:p>
        </p:txBody>
      </p:sp>
      <p:sp>
        <p:nvSpPr>
          <p:cNvPr id="866" name="Google Shape;866;p141"/>
          <p:cNvSpPr txBox="1"/>
          <p:nvPr>
            <p:ph idx="1" type="body"/>
          </p:nvPr>
        </p:nvSpPr>
        <p:spPr>
          <a:xfrm>
            <a:off x="600075" y="1183000"/>
            <a:ext cx="7770600" cy="2211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400"/>
              <a:buNone/>
            </a:pPr>
            <a:r>
              <a:rPr lang="en">
                <a:solidFill>
                  <a:schemeClr val="dk1"/>
                </a:solidFill>
                <a:latin typeface="Times New Roman"/>
                <a:ea typeface="Times New Roman"/>
                <a:cs typeface="Times New Roman"/>
                <a:sym typeface="Times New Roman"/>
              </a:rPr>
              <a:t>If a </a:t>
            </a:r>
            <a:r>
              <a:rPr lang="en">
                <a:solidFill>
                  <a:schemeClr val="dk1"/>
                </a:solidFill>
                <a:latin typeface="Times New Roman"/>
                <a:ea typeface="Times New Roman"/>
                <a:cs typeface="Times New Roman"/>
                <a:sym typeface="Times New Roman"/>
              </a:rPr>
              <a:t>college is trying to predict the GPA of a high school applicant, how can they factor in both SAT score and GPA along with other criteria?  How can they separate the effect of each of these independent variables?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there a dependent variable?</a:t>
            </a:r>
            <a:endParaRPr/>
          </a:p>
        </p:txBody>
      </p:sp>
      <p:sp>
        <p:nvSpPr>
          <p:cNvPr id="872" name="Google Shape;872;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Yes</a:t>
            </a:r>
            <a:endParaRPr/>
          </a:p>
          <a:p>
            <a:pPr indent="-317500" lvl="1" marL="914400" rtl="0" algn="l">
              <a:spcBef>
                <a:spcPts val="0"/>
              </a:spcBef>
              <a:spcAft>
                <a:spcPts val="0"/>
              </a:spcAft>
              <a:buSzPts val="1400"/>
              <a:buChar char="○"/>
            </a:pPr>
            <a:r>
              <a:rPr lang="en"/>
              <a:t>Some objective function or definition of success has been defined</a:t>
            </a:r>
            <a:endParaRPr/>
          </a:p>
          <a:p>
            <a:pPr indent="-317500" lvl="1" marL="914400" rtl="0" algn="l">
              <a:spcBef>
                <a:spcPts val="0"/>
              </a:spcBef>
              <a:spcAft>
                <a:spcPts val="0"/>
              </a:spcAft>
              <a:buSzPts val="1400"/>
              <a:buChar char="○"/>
            </a:pPr>
            <a:r>
              <a:rPr lang="en"/>
              <a:t>Based on the framing, a dependent variable can be inferred</a:t>
            </a:r>
            <a:endParaRPr/>
          </a:p>
          <a:p>
            <a:pPr indent="-317500" lvl="1" marL="914400" rtl="0" algn="l">
              <a:spcBef>
                <a:spcPts val="0"/>
              </a:spcBef>
              <a:spcAft>
                <a:spcPts val="0"/>
              </a:spcAft>
              <a:buSzPts val="1400"/>
              <a:buChar char="○"/>
            </a:pPr>
            <a:r>
              <a:rPr lang="en"/>
              <a:t>For time series data, you can identify cause-and-effect relationships</a:t>
            </a:r>
            <a:endParaRPr/>
          </a:p>
          <a:p>
            <a:pPr indent="-342900" lvl="0" marL="457200" rtl="0" algn="l">
              <a:spcBef>
                <a:spcPts val="0"/>
              </a:spcBef>
              <a:spcAft>
                <a:spcPts val="0"/>
              </a:spcAft>
              <a:buSzPts val="1800"/>
              <a:buChar char="●"/>
            </a:pPr>
            <a:r>
              <a:rPr lang="en"/>
              <a:t>No</a:t>
            </a:r>
            <a:endParaRPr/>
          </a:p>
          <a:p>
            <a:pPr indent="-317500" lvl="1" marL="914400" rtl="0" algn="l">
              <a:spcBef>
                <a:spcPts val="0"/>
              </a:spcBef>
              <a:spcAft>
                <a:spcPts val="0"/>
              </a:spcAft>
              <a:buSzPts val="1400"/>
              <a:buChar char="○"/>
            </a:pPr>
            <a:r>
              <a:rPr lang="en"/>
              <a:t>No one has yet defined a clear objective or definition of success</a:t>
            </a:r>
            <a:endParaRPr/>
          </a:p>
          <a:p>
            <a:pPr indent="-317500" lvl="1" marL="914400" rtl="0" algn="l">
              <a:spcBef>
                <a:spcPts val="0"/>
              </a:spcBef>
              <a:spcAft>
                <a:spcPts val="0"/>
              </a:spcAft>
              <a:buSzPts val="1400"/>
              <a:buChar char="○"/>
            </a:pPr>
            <a:r>
              <a:rPr lang="en"/>
              <a:t>The data is complex and the cause-and-effect relationships are not evident from the outset</a:t>
            </a:r>
            <a:endParaRPr/>
          </a:p>
          <a:p>
            <a:pPr indent="-317500" lvl="1" marL="914400" rtl="0" algn="l">
              <a:spcBef>
                <a:spcPts val="0"/>
              </a:spcBef>
              <a:spcAft>
                <a:spcPts val="0"/>
              </a:spcAft>
              <a:buSzPts val="1400"/>
              <a:buChar char="○"/>
            </a:pPr>
            <a:r>
              <a:rPr lang="en"/>
              <a:t>For time series data it is difficult to identify what comes first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Beyond Bivariate to Multivariate</a:t>
            </a:r>
            <a:endParaRPr/>
          </a:p>
        </p:txBody>
      </p:sp>
      <p:sp>
        <p:nvSpPr>
          <p:cNvPr id="878" name="Google Shape;878;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Bivariate analysis is independent of all other sources of variation</a:t>
            </a:r>
            <a:endParaRPr/>
          </a:p>
          <a:p>
            <a:pPr indent="-317500" lvl="1" marL="914400" rtl="0" algn="l">
              <a:spcBef>
                <a:spcPts val="0"/>
              </a:spcBef>
              <a:spcAft>
                <a:spcPts val="0"/>
              </a:spcAft>
              <a:buSzPts val="1400"/>
              <a:buChar char="○"/>
            </a:pPr>
            <a:r>
              <a:rPr lang="en"/>
              <a:t>Bivariate correlation</a:t>
            </a:r>
            <a:endParaRPr/>
          </a:p>
          <a:p>
            <a:pPr indent="-317500" lvl="2" marL="1371600" rtl="0" algn="l">
              <a:spcBef>
                <a:spcPts val="0"/>
              </a:spcBef>
              <a:spcAft>
                <a:spcPts val="0"/>
              </a:spcAft>
              <a:buSzPts val="1400"/>
              <a:buChar char="■"/>
            </a:pPr>
            <a:r>
              <a:rPr lang="en"/>
              <a:t>1:  perfectly positive linear</a:t>
            </a:r>
            <a:endParaRPr/>
          </a:p>
          <a:p>
            <a:pPr indent="-317500" lvl="2" marL="1371600" rtl="0" algn="l">
              <a:spcBef>
                <a:spcPts val="0"/>
              </a:spcBef>
              <a:spcAft>
                <a:spcPts val="0"/>
              </a:spcAft>
              <a:buSzPts val="1400"/>
              <a:buChar char="■"/>
            </a:pPr>
            <a:r>
              <a:rPr lang="en"/>
              <a:t>0:  no relationship</a:t>
            </a:r>
            <a:endParaRPr/>
          </a:p>
          <a:p>
            <a:pPr indent="-317500" lvl="2" marL="1371600" rtl="0" algn="l">
              <a:spcBef>
                <a:spcPts val="0"/>
              </a:spcBef>
              <a:spcAft>
                <a:spcPts val="0"/>
              </a:spcAft>
              <a:buSzPts val="1400"/>
              <a:buChar char="■"/>
            </a:pPr>
            <a:r>
              <a:rPr lang="en"/>
              <a:t>-1:  perfectly negative linear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Multivariate includes all independent variables</a:t>
            </a:r>
            <a:endParaRPr/>
          </a:p>
          <a:p>
            <a:pPr indent="-317500" lvl="1" marL="914400" rtl="0" algn="l">
              <a:spcBef>
                <a:spcPts val="0"/>
              </a:spcBef>
              <a:spcAft>
                <a:spcPts val="0"/>
              </a:spcAft>
              <a:buSzPts val="1400"/>
              <a:buChar char="○"/>
            </a:pPr>
            <a:r>
              <a:rPr lang="en"/>
              <a:t>Each coefficient isolates out the effect of that independent variable</a:t>
            </a:r>
            <a:endParaRPr/>
          </a:p>
          <a:p>
            <a:pPr indent="-317500" lvl="1" marL="914400" rtl="0" algn="l">
              <a:spcBef>
                <a:spcPts val="0"/>
              </a:spcBef>
              <a:spcAft>
                <a:spcPts val="0"/>
              </a:spcAft>
              <a:buSzPts val="1400"/>
              <a:buChar char="○"/>
            </a:pPr>
            <a:r>
              <a:rPr lang="en"/>
              <a:t>Partial derivative of the function</a:t>
            </a:r>
            <a:endParaRPr/>
          </a:p>
        </p:txBody>
      </p:sp>
      <p:pic>
        <p:nvPicPr>
          <p:cNvPr id="879" name="Google Shape;879;p143"/>
          <p:cNvPicPr preferRelativeResize="0"/>
          <p:nvPr/>
        </p:nvPicPr>
        <p:blipFill rotWithShape="1">
          <a:blip r:embed="rId3">
            <a:alphaModFix/>
          </a:blip>
          <a:srcRect b="0" l="0" r="0" t="0"/>
          <a:stretch/>
        </p:blipFill>
        <p:spPr>
          <a:xfrm>
            <a:off x="4311750" y="1906986"/>
            <a:ext cx="1564874" cy="1615400"/>
          </a:xfrm>
          <a:prstGeom prst="rect">
            <a:avLst/>
          </a:prstGeom>
          <a:noFill/>
          <a:ln>
            <a:noFill/>
          </a:ln>
        </p:spPr>
      </p:pic>
      <p:pic>
        <p:nvPicPr>
          <p:cNvPr id="880" name="Google Shape;880;p143"/>
          <p:cNvPicPr preferRelativeResize="0"/>
          <p:nvPr/>
        </p:nvPicPr>
        <p:blipFill rotWithShape="1">
          <a:blip r:embed="rId4">
            <a:alphaModFix/>
          </a:blip>
          <a:srcRect b="0" l="0" r="0" t="0"/>
          <a:stretch/>
        </p:blipFill>
        <p:spPr>
          <a:xfrm>
            <a:off x="6400872" y="1951136"/>
            <a:ext cx="1479299" cy="152707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4"/>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262626"/>
              </a:buClr>
              <a:buSzPct val="128571"/>
              <a:buFont typeface="Century Gothic"/>
              <a:buNone/>
            </a:pPr>
            <a:r>
              <a:rPr lang="en"/>
              <a:t>(Bi-variate) Linear Regression Assumptions</a:t>
            </a:r>
            <a:endParaRPr/>
          </a:p>
        </p:txBody>
      </p:sp>
      <p:sp>
        <p:nvSpPr>
          <p:cNvPr id="886" name="Google Shape;886;p144"/>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rmAutofit lnSpcReduction="10000"/>
          </a:bodyPr>
          <a:lstStyle/>
          <a:p>
            <a:pPr indent="-139700" lvl="0" marL="13970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relationship between the variables is linear</a:t>
            </a:r>
            <a:endParaRPr>
              <a:latin typeface="Times New Roman"/>
              <a:ea typeface="Times New Roman"/>
              <a:cs typeface="Times New Roman"/>
              <a:sym typeface="Times New Roman"/>
            </a:endParaRPr>
          </a:p>
          <a:p>
            <a:pPr indent="-50800" lvl="0" marL="139700" rtl="0" algn="l">
              <a:lnSpc>
                <a:spcPct val="100000"/>
              </a:lnSpc>
              <a:spcBef>
                <a:spcPts val="500"/>
              </a:spcBef>
              <a:spcAft>
                <a:spcPts val="0"/>
              </a:spcAft>
              <a:buSzPts val="1400"/>
              <a:buNone/>
            </a:pPr>
            <a:r>
              <a:t/>
            </a:r>
            <a:endParaRPr>
              <a:latin typeface="Times New Roman"/>
              <a:ea typeface="Times New Roman"/>
              <a:cs typeface="Times New Roman"/>
              <a:sym typeface="Times New Roman"/>
            </a:endParaRPr>
          </a:p>
          <a:p>
            <a:pPr indent="-139700" lvl="0" marL="139700" rtl="0" algn="l">
              <a:lnSpc>
                <a:spcPct val="100000"/>
              </a:lnSpc>
              <a:spcBef>
                <a:spcPts val="500"/>
              </a:spcBef>
              <a:spcAft>
                <a:spcPts val="0"/>
              </a:spcAft>
              <a:buSzPts val="1400"/>
              <a:buFont typeface="Times New Roman"/>
              <a:buChar char="●"/>
            </a:pPr>
            <a:r>
              <a:rPr lang="en">
                <a:latin typeface="Times New Roman"/>
                <a:ea typeface="Times New Roman"/>
                <a:cs typeface="Times New Roman"/>
                <a:sym typeface="Times New Roman"/>
              </a:rPr>
              <a:t>Errors (or residuals) are independent, normally distributed with mean zero and constant variance</a:t>
            </a:r>
            <a:endParaRPr>
              <a:latin typeface="Times New Roman"/>
              <a:ea typeface="Times New Roman"/>
              <a:cs typeface="Times New Roman"/>
              <a:sym typeface="Times New Roman"/>
            </a:endParaRPr>
          </a:p>
          <a:p>
            <a:pPr indent="-50800" lvl="0" marL="139700" rtl="0" algn="l">
              <a:lnSpc>
                <a:spcPct val="100000"/>
              </a:lnSpc>
              <a:spcBef>
                <a:spcPts val="500"/>
              </a:spcBef>
              <a:spcAft>
                <a:spcPts val="0"/>
              </a:spcAft>
              <a:buSzPts val="1400"/>
              <a:buNone/>
            </a:pPr>
            <a:r>
              <a:t/>
            </a:r>
            <a:endParaRPr baseline="30000">
              <a:latin typeface="Times New Roman"/>
              <a:ea typeface="Times New Roman"/>
              <a:cs typeface="Times New Roman"/>
              <a:sym typeface="Times New Roman"/>
            </a:endParaRPr>
          </a:p>
          <a:p>
            <a:pPr indent="-139700" lvl="0" marL="139700" rtl="0" algn="l">
              <a:lnSpc>
                <a:spcPct val="100000"/>
              </a:lnSpc>
              <a:spcBef>
                <a:spcPts val="500"/>
              </a:spcBef>
              <a:spcAft>
                <a:spcPts val="0"/>
              </a:spcAft>
              <a:buSzPts val="1400"/>
              <a:buFont typeface="Times New Roman"/>
              <a:buChar char="●"/>
            </a:pPr>
            <a:r>
              <a:rPr lang="en">
                <a:latin typeface="Times New Roman"/>
                <a:ea typeface="Times New Roman"/>
                <a:cs typeface="Times New Roman"/>
                <a:sym typeface="Times New Roman"/>
              </a:rPr>
              <a:t>Variable being predicted is continuous</a:t>
            </a:r>
            <a:endParaRPr baseline="30000">
              <a:latin typeface="Times New Roman"/>
              <a:ea typeface="Times New Roman"/>
              <a:cs typeface="Times New Roman"/>
              <a:sym typeface="Times New Roman"/>
            </a:endParaRPr>
          </a:p>
          <a:p>
            <a:pPr indent="-50800" lvl="0" marL="139700" rtl="0" algn="l">
              <a:lnSpc>
                <a:spcPct val="100000"/>
              </a:lnSpc>
              <a:spcBef>
                <a:spcPts val="700"/>
              </a:spcBef>
              <a:spcAft>
                <a:spcPts val="0"/>
              </a:spcAft>
              <a:buSzPts val="1400"/>
              <a:buNone/>
            </a:pPr>
            <a:r>
              <a:t/>
            </a:r>
            <a:endParaRPr>
              <a:latin typeface="Times New Roman"/>
              <a:ea typeface="Times New Roman"/>
              <a:cs typeface="Times New Roman"/>
              <a:sym typeface="Times New Roman"/>
            </a:endParaRPr>
          </a:p>
        </p:txBody>
      </p:sp>
      <p:sp>
        <p:nvSpPr>
          <p:cNvPr id="887" name="Google Shape;887;p144"/>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45"/>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62626"/>
              </a:buClr>
              <a:buSzPts val="3600"/>
              <a:buFont typeface="Century Gothic"/>
              <a:buNone/>
            </a:pPr>
            <a:r>
              <a:t/>
            </a:r>
            <a:endParaRPr/>
          </a:p>
        </p:txBody>
      </p:sp>
      <p:sp>
        <p:nvSpPr>
          <p:cNvPr id="893" name="Google Shape;893;p145"/>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rmAutofit/>
          </a:bodyPr>
          <a:lstStyle/>
          <a:p>
            <a:pPr indent="-50800" lvl="0" marL="139700" rtl="0" algn="l">
              <a:lnSpc>
                <a:spcPct val="100000"/>
              </a:lnSpc>
              <a:spcBef>
                <a:spcPts val="0"/>
              </a:spcBef>
              <a:spcAft>
                <a:spcPts val="0"/>
              </a:spcAft>
              <a:buSzPts val="1400"/>
              <a:buNone/>
            </a:pPr>
            <a:r>
              <a:t/>
            </a:r>
            <a:endParaRPr/>
          </a:p>
        </p:txBody>
      </p:sp>
      <p:sp>
        <p:nvSpPr>
          <p:cNvPr id="894" name="Google Shape;894;p145"/>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895" name="Google Shape;895;p145"/>
          <p:cNvPicPr preferRelativeResize="0"/>
          <p:nvPr/>
        </p:nvPicPr>
        <p:blipFill rotWithShape="1">
          <a:blip r:embed="rId3">
            <a:alphaModFix/>
          </a:blip>
          <a:srcRect b="0" l="0" r="0" t="0"/>
          <a:stretch/>
        </p:blipFill>
        <p:spPr>
          <a:xfrm>
            <a:off x="1595914" y="710546"/>
            <a:ext cx="2057400" cy="1975390"/>
          </a:xfrm>
          <a:prstGeom prst="rect">
            <a:avLst/>
          </a:prstGeom>
          <a:noFill/>
          <a:ln>
            <a:noFill/>
          </a:ln>
        </p:spPr>
      </p:pic>
      <p:sp>
        <p:nvSpPr>
          <p:cNvPr id="896" name="Google Shape;896;p145"/>
          <p:cNvSpPr/>
          <p:nvPr/>
        </p:nvSpPr>
        <p:spPr>
          <a:xfrm>
            <a:off x="2178844" y="431939"/>
            <a:ext cx="1657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entury Gothic"/>
                <a:ea typeface="Century Gothic"/>
                <a:cs typeface="Century Gothic"/>
                <a:sym typeface="Century Gothic"/>
              </a:rPr>
              <a:t>Linear, Strong</a:t>
            </a:r>
            <a:endParaRPr b="0" i="0" sz="1100" u="none" cap="none" strike="noStrike">
              <a:solidFill>
                <a:srgbClr val="000000"/>
              </a:solidFill>
              <a:latin typeface="Arial"/>
              <a:ea typeface="Arial"/>
              <a:cs typeface="Arial"/>
              <a:sym typeface="Arial"/>
            </a:endParaRPr>
          </a:p>
          <a:p>
            <a:pPr indent="-63500" lvl="0" marL="13970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entury Gothic"/>
              <a:ea typeface="Century Gothic"/>
              <a:cs typeface="Century Gothic"/>
              <a:sym typeface="Century Gothic"/>
            </a:endParaRPr>
          </a:p>
        </p:txBody>
      </p:sp>
      <p:pic>
        <p:nvPicPr>
          <p:cNvPr id="897" name="Google Shape;897;p145"/>
          <p:cNvPicPr preferRelativeResize="0"/>
          <p:nvPr/>
        </p:nvPicPr>
        <p:blipFill rotWithShape="1">
          <a:blip r:embed="rId4">
            <a:alphaModFix/>
          </a:blip>
          <a:srcRect b="0" l="0" r="0" t="0"/>
          <a:stretch/>
        </p:blipFill>
        <p:spPr>
          <a:xfrm>
            <a:off x="1594156" y="2882246"/>
            <a:ext cx="2057400" cy="1975390"/>
          </a:xfrm>
          <a:prstGeom prst="rect">
            <a:avLst/>
          </a:prstGeom>
          <a:noFill/>
          <a:ln>
            <a:noFill/>
          </a:ln>
        </p:spPr>
      </p:pic>
      <p:sp>
        <p:nvSpPr>
          <p:cNvPr id="898" name="Google Shape;898;p145"/>
          <p:cNvSpPr/>
          <p:nvPr/>
        </p:nvSpPr>
        <p:spPr>
          <a:xfrm rot="-5400000">
            <a:off x="738832" y="3298196"/>
            <a:ext cx="1657200" cy="254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entury Gothic"/>
                <a:ea typeface="Century Gothic"/>
                <a:cs typeface="Century Gothic"/>
                <a:sym typeface="Century Gothic"/>
              </a:rPr>
              <a:t>Residuals</a:t>
            </a:r>
            <a:endParaRPr b="0" i="0" sz="1200" u="none" cap="none" strike="noStrike">
              <a:solidFill>
                <a:schemeClr val="dk1"/>
              </a:solidFill>
              <a:latin typeface="Century Gothic"/>
              <a:ea typeface="Century Gothic"/>
              <a:cs typeface="Century Gothic"/>
              <a:sym typeface="Century Gothic"/>
            </a:endParaRPr>
          </a:p>
        </p:txBody>
      </p:sp>
      <p:pic>
        <p:nvPicPr>
          <p:cNvPr id="899" name="Google Shape;899;p145"/>
          <p:cNvPicPr preferRelativeResize="0"/>
          <p:nvPr/>
        </p:nvPicPr>
        <p:blipFill rotWithShape="1">
          <a:blip r:embed="rId5">
            <a:alphaModFix/>
          </a:blip>
          <a:srcRect b="0" l="0" r="0" t="0"/>
          <a:stretch/>
        </p:blipFill>
        <p:spPr>
          <a:xfrm>
            <a:off x="5482929" y="710546"/>
            <a:ext cx="2057400" cy="1975390"/>
          </a:xfrm>
          <a:prstGeom prst="rect">
            <a:avLst/>
          </a:prstGeom>
          <a:noFill/>
          <a:ln>
            <a:noFill/>
          </a:ln>
        </p:spPr>
      </p:pic>
      <p:pic>
        <p:nvPicPr>
          <p:cNvPr id="900" name="Google Shape;900;p145"/>
          <p:cNvPicPr preferRelativeResize="0"/>
          <p:nvPr/>
        </p:nvPicPr>
        <p:blipFill rotWithShape="1">
          <a:blip r:embed="rId6">
            <a:alphaModFix/>
          </a:blip>
          <a:srcRect b="0" l="0" r="0" t="0"/>
          <a:stretch/>
        </p:blipFill>
        <p:spPr>
          <a:xfrm>
            <a:off x="5482929" y="2878805"/>
            <a:ext cx="2057400" cy="1975390"/>
          </a:xfrm>
          <a:prstGeom prst="rect">
            <a:avLst/>
          </a:prstGeom>
          <a:noFill/>
          <a:ln>
            <a:noFill/>
          </a:ln>
        </p:spPr>
      </p:pic>
      <p:sp>
        <p:nvSpPr>
          <p:cNvPr id="901" name="Google Shape;901;p145"/>
          <p:cNvSpPr/>
          <p:nvPr/>
        </p:nvSpPr>
        <p:spPr>
          <a:xfrm>
            <a:off x="6065859" y="431939"/>
            <a:ext cx="16575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entury Gothic"/>
                <a:ea typeface="Century Gothic"/>
                <a:cs typeface="Century Gothic"/>
                <a:sym typeface="Century Gothic"/>
              </a:rPr>
              <a:t>Linear, Weak</a:t>
            </a:r>
            <a:endParaRPr b="0" i="0" sz="1100" u="none" cap="none" strike="noStrike">
              <a:solidFill>
                <a:srgbClr val="000000"/>
              </a:solidFill>
              <a:latin typeface="Arial"/>
              <a:ea typeface="Arial"/>
              <a:cs typeface="Arial"/>
              <a:sym typeface="Arial"/>
            </a:endParaRPr>
          </a:p>
          <a:p>
            <a:pPr indent="-63500" lvl="0" marL="13970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entury Gothic"/>
              <a:ea typeface="Century Gothic"/>
              <a:cs typeface="Century Gothic"/>
              <a:sym typeface="Century Gothic"/>
            </a:endParaRPr>
          </a:p>
        </p:txBody>
      </p:sp>
      <p:sp>
        <p:nvSpPr>
          <p:cNvPr id="902" name="Google Shape;902;p145"/>
          <p:cNvSpPr/>
          <p:nvPr/>
        </p:nvSpPr>
        <p:spPr>
          <a:xfrm rot="-5400000">
            <a:off x="4625847" y="3298196"/>
            <a:ext cx="1657200" cy="254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entury Gothic"/>
                <a:ea typeface="Century Gothic"/>
                <a:cs typeface="Century Gothic"/>
                <a:sym typeface="Century Gothic"/>
              </a:rPr>
              <a:t>Residuals</a:t>
            </a:r>
            <a:endParaRPr b="0" i="0" sz="12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46"/>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Linearity</a:t>
            </a:r>
            <a:endParaRPr/>
          </a:p>
        </p:txBody>
      </p:sp>
      <p:sp>
        <p:nvSpPr>
          <p:cNvPr id="909" name="Google Shape;909;p146"/>
          <p:cNvSpPr txBox="1"/>
          <p:nvPr>
            <p:ph idx="1" type="body"/>
          </p:nvPr>
        </p:nvSpPr>
        <p:spPr>
          <a:xfrm>
            <a:off x="800100" y="1357800"/>
            <a:ext cx="7543800" cy="3168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a:t>Plot each independent variable against the dependent variable</a:t>
            </a:r>
            <a:endParaRPr/>
          </a:p>
        </p:txBody>
      </p:sp>
      <p:sp>
        <p:nvSpPr>
          <p:cNvPr id="910" name="Google Shape;910;p146"/>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911" name="Google Shape;911;p146"/>
          <p:cNvPicPr preferRelativeResize="0"/>
          <p:nvPr/>
        </p:nvPicPr>
        <p:blipFill rotWithShape="1">
          <a:blip r:embed="rId3">
            <a:alphaModFix/>
          </a:blip>
          <a:srcRect b="21589" l="4528" r="76468" t="30089"/>
          <a:stretch/>
        </p:blipFill>
        <p:spPr>
          <a:xfrm>
            <a:off x="2641416" y="1921631"/>
            <a:ext cx="3861163" cy="276161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47"/>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62626"/>
              </a:buClr>
              <a:buSzPts val="3600"/>
              <a:buFont typeface="Century Gothic"/>
              <a:buNone/>
            </a:pPr>
            <a:r>
              <a:rPr lang="en"/>
              <a:t>Regression Analysis</a:t>
            </a:r>
            <a:endParaRPr/>
          </a:p>
        </p:txBody>
      </p:sp>
      <p:sp>
        <p:nvSpPr>
          <p:cNvPr id="917" name="Google Shape;917;p147"/>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rmAutofit fontScale="77500" lnSpcReduction="20000"/>
          </a:bodyPr>
          <a:lstStyle/>
          <a:p>
            <a:pPr indent="-113982" lvl="0" marL="139700" rtl="0" algn="l">
              <a:lnSpc>
                <a:spcPct val="90000"/>
              </a:lnSpc>
              <a:spcBef>
                <a:spcPts val="0"/>
              </a:spcBef>
              <a:spcAft>
                <a:spcPts val="0"/>
              </a:spcAft>
              <a:buSzPct val="100000"/>
              <a:buChar char="●"/>
            </a:pPr>
            <a:r>
              <a:rPr lang="en" sz="1800"/>
              <a:t>Linear regression analysis means “fitting a straight line to data”</a:t>
            </a:r>
            <a:endParaRPr/>
          </a:p>
          <a:p>
            <a:pPr indent="0" lvl="0" marL="342900" rtl="0" algn="l">
              <a:lnSpc>
                <a:spcPct val="90000"/>
              </a:lnSpc>
              <a:spcBef>
                <a:spcPts val="400"/>
              </a:spcBef>
              <a:spcAft>
                <a:spcPts val="0"/>
              </a:spcAft>
              <a:buSzPct val="77777"/>
              <a:buNone/>
            </a:pPr>
            <a:r>
              <a:t/>
            </a:r>
            <a:endParaRPr/>
          </a:p>
          <a:p>
            <a:pPr indent="-25400" lvl="0" marL="139700" rtl="0" algn="l">
              <a:lnSpc>
                <a:spcPct val="90000"/>
              </a:lnSpc>
              <a:spcBef>
                <a:spcPts val="700"/>
              </a:spcBef>
              <a:spcAft>
                <a:spcPts val="0"/>
              </a:spcAft>
              <a:buSzPct val="100000"/>
              <a:buNone/>
            </a:pPr>
            <a:r>
              <a:t/>
            </a:r>
            <a:endParaRPr sz="1800"/>
          </a:p>
          <a:p>
            <a:pPr indent="-113982" lvl="0" marL="139700" rtl="0" algn="l">
              <a:lnSpc>
                <a:spcPct val="90000"/>
              </a:lnSpc>
              <a:spcBef>
                <a:spcPts val="700"/>
              </a:spcBef>
              <a:spcAft>
                <a:spcPts val="0"/>
              </a:spcAft>
              <a:buSzPct val="100000"/>
              <a:buChar char="●"/>
            </a:pPr>
            <a:r>
              <a:rPr lang="en"/>
              <a:t>W</a:t>
            </a:r>
            <a:r>
              <a:rPr lang="en" sz="1800"/>
              <a:t>idely used technique to help model and understand real-world phenomena</a:t>
            </a:r>
            <a:endParaRPr/>
          </a:p>
          <a:p>
            <a:pPr indent="0" lvl="0" marL="342900" rtl="0" algn="l">
              <a:lnSpc>
                <a:spcPct val="90000"/>
              </a:lnSpc>
              <a:spcBef>
                <a:spcPts val="400"/>
              </a:spcBef>
              <a:spcAft>
                <a:spcPts val="0"/>
              </a:spcAft>
              <a:buSzPct val="77777"/>
              <a:buNone/>
            </a:pPr>
            <a:r>
              <a:t/>
            </a:r>
            <a:endParaRPr/>
          </a:p>
          <a:p>
            <a:pPr indent="-38100" lvl="1" marL="342900" rtl="0" algn="l">
              <a:lnSpc>
                <a:spcPct val="90000"/>
              </a:lnSpc>
              <a:spcBef>
                <a:spcPts val="400"/>
              </a:spcBef>
              <a:spcAft>
                <a:spcPts val="0"/>
              </a:spcAft>
              <a:buSzPct val="100000"/>
              <a:buNone/>
            </a:pPr>
            <a:r>
              <a:t/>
            </a:r>
            <a:endParaRPr sz="1500"/>
          </a:p>
          <a:p>
            <a:pPr indent="-113982" lvl="0" marL="139700" rtl="0" algn="l">
              <a:lnSpc>
                <a:spcPct val="90000"/>
              </a:lnSpc>
              <a:spcBef>
                <a:spcPts val="700"/>
              </a:spcBef>
              <a:spcAft>
                <a:spcPts val="0"/>
              </a:spcAft>
              <a:buSzPct val="100000"/>
              <a:buChar char="●"/>
            </a:pPr>
            <a:r>
              <a:rPr lang="en" sz="1800"/>
              <a:t>Allows prediction of </a:t>
            </a:r>
            <a:r>
              <a:rPr lang="en"/>
              <a:t>one</a:t>
            </a:r>
            <a:r>
              <a:rPr lang="en" sz="1800"/>
              <a:t> dependent variable from one or more independent variables</a:t>
            </a:r>
            <a:endParaRPr/>
          </a:p>
          <a:p>
            <a:pPr indent="-50800" lvl="0" marL="139700" rtl="0" algn="l">
              <a:lnSpc>
                <a:spcPct val="90000"/>
              </a:lnSpc>
              <a:spcBef>
                <a:spcPts val="700"/>
              </a:spcBef>
              <a:spcAft>
                <a:spcPts val="0"/>
              </a:spcAft>
              <a:buSzPct val="77777"/>
              <a:buNone/>
            </a:pPr>
            <a:r>
              <a:t/>
            </a:r>
            <a:endParaRPr/>
          </a:p>
        </p:txBody>
      </p:sp>
      <p:sp>
        <p:nvSpPr>
          <p:cNvPr id="918" name="Google Shape;918;p147"/>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48"/>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62626"/>
              </a:buClr>
              <a:buSzPts val="3600"/>
              <a:buFont typeface="Century Gothic"/>
              <a:buNone/>
            </a:pPr>
            <a:r>
              <a:rPr lang="en"/>
              <a:t>Linear Regression Model</a:t>
            </a:r>
            <a:endParaRPr/>
          </a:p>
        </p:txBody>
      </p:sp>
      <p:sp>
        <p:nvSpPr>
          <p:cNvPr id="924" name="Google Shape;924;p148"/>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rmAutofit/>
          </a:bodyPr>
          <a:lstStyle/>
          <a:p>
            <a:pPr indent="-50800" lvl="0" marL="13970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
        <p:nvSpPr>
          <p:cNvPr id="925" name="Google Shape;925;p148"/>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926" name="Google Shape;926;p148"/>
          <p:cNvSpPr txBox="1"/>
          <p:nvPr/>
        </p:nvSpPr>
        <p:spPr>
          <a:xfrm>
            <a:off x="3801798" y="3484409"/>
            <a:ext cx="1474200" cy="623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entury Gothic"/>
                <a:ea typeface="Century Gothic"/>
                <a:cs typeface="Century Gothic"/>
                <a:sym typeface="Century Gothic"/>
              </a:rPr>
              <a:t>Linear</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entury Gothic"/>
                <a:ea typeface="Century Gothic"/>
                <a:cs typeface="Century Gothic"/>
                <a:sym typeface="Century Gothic"/>
              </a:rPr>
              <a:t>component</a:t>
            </a:r>
            <a:endParaRPr b="0" i="0" sz="1800" u="none" cap="none" strike="noStrike">
              <a:solidFill>
                <a:schemeClr val="dk1"/>
              </a:solidFill>
              <a:latin typeface="Century Gothic"/>
              <a:ea typeface="Century Gothic"/>
              <a:cs typeface="Century Gothic"/>
              <a:sym typeface="Century Gothic"/>
            </a:endParaRPr>
          </a:p>
        </p:txBody>
      </p:sp>
      <p:sp>
        <p:nvSpPr>
          <p:cNvPr id="927" name="Google Shape;927;p148"/>
          <p:cNvSpPr/>
          <p:nvPr/>
        </p:nvSpPr>
        <p:spPr>
          <a:xfrm>
            <a:off x="2493169" y="1993106"/>
            <a:ext cx="1253700" cy="344400"/>
          </a:xfrm>
          <a:prstGeom prst="rect">
            <a:avLst/>
          </a:prstGeom>
          <a:noFill/>
          <a:ln>
            <a:noFill/>
          </a:ln>
        </p:spPr>
        <p:txBody>
          <a:bodyPr anchorCtr="0" anchor="t" bIns="33350" lIns="67850" spcFirstLastPara="1" rIns="67850" wrap="square" tIns="333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entury Gothic"/>
                <a:ea typeface="Century Gothic"/>
                <a:cs typeface="Century Gothic"/>
                <a:sym typeface="Century Gothic"/>
              </a:rPr>
              <a:t>Intercept </a:t>
            </a:r>
            <a:endParaRPr b="0" i="0" sz="1800" u="none" cap="none" strike="noStrike">
              <a:solidFill>
                <a:schemeClr val="dk1"/>
              </a:solidFill>
              <a:latin typeface="Century Gothic"/>
              <a:ea typeface="Century Gothic"/>
              <a:cs typeface="Century Gothic"/>
              <a:sym typeface="Century Gothic"/>
            </a:endParaRPr>
          </a:p>
        </p:txBody>
      </p:sp>
      <p:sp>
        <p:nvSpPr>
          <p:cNvPr id="928" name="Google Shape;928;p148"/>
          <p:cNvSpPr/>
          <p:nvPr/>
        </p:nvSpPr>
        <p:spPr>
          <a:xfrm>
            <a:off x="3636169" y="1821656"/>
            <a:ext cx="1485900" cy="344400"/>
          </a:xfrm>
          <a:prstGeom prst="rect">
            <a:avLst/>
          </a:prstGeom>
          <a:noFill/>
          <a:ln>
            <a:noFill/>
          </a:ln>
        </p:spPr>
        <p:txBody>
          <a:bodyPr anchorCtr="0" anchor="t" bIns="33350" lIns="67850" spcFirstLastPara="1" rIns="67850" wrap="square" tIns="333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entury Gothic"/>
                <a:ea typeface="Century Gothic"/>
                <a:cs typeface="Century Gothic"/>
                <a:sym typeface="Century Gothic"/>
              </a:rPr>
              <a:t>Slope</a:t>
            </a:r>
            <a:endParaRPr b="0" i="0" sz="1800" u="none" cap="none" strike="noStrike">
              <a:solidFill>
                <a:schemeClr val="dk1"/>
              </a:solidFill>
              <a:latin typeface="Century Gothic"/>
              <a:ea typeface="Century Gothic"/>
              <a:cs typeface="Century Gothic"/>
              <a:sym typeface="Century Gothic"/>
            </a:endParaRPr>
          </a:p>
        </p:txBody>
      </p:sp>
      <p:sp>
        <p:nvSpPr>
          <p:cNvPr id="929" name="Google Shape;929;p148"/>
          <p:cNvSpPr/>
          <p:nvPr/>
        </p:nvSpPr>
        <p:spPr>
          <a:xfrm>
            <a:off x="6440090" y="2629082"/>
            <a:ext cx="1139400" cy="621300"/>
          </a:xfrm>
          <a:prstGeom prst="rect">
            <a:avLst/>
          </a:prstGeom>
          <a:noFill/>
          <a:ln>
            <a:noFill/>
          </a:ln>
        </p:spPr>
        <p:txBody>
          <a:bodyPr anchorCtr="0" anchor="t" bIns="33350" lIns="67850" spcFirstLastPara="1" rIns="67850" wrap="square" tIns="333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entury Gothic"/>
                <a:ea typeface="Century Gothic"/>
                <a:cs typeface="Century Gothic"/>
                <a:sym typeface="Century Gothic"/>
              </a:rPr>
              <a:t>Random Error</a:t>
            </a:r>
            <a:endParaRPr b="0" i="0" sz="1800" u="none" cap="none" strike="noStrike">
              <a:solidFill>
                <a:schemeClr val="dk1"/>
              </a:solidFill>
              <a:latin typeface="Century Gothic"/>
              <a:ea typeface="Century Gothic"/>
              <a:cs typeface="Century Gothic"/>
              <a:sym typeface="Century Gothic"/>
            </a:endParaRPr>
          </a:p>
        </p:txBody>
      </p:sp>
      <p:sp>
        <p:nvSpPr>
          <p:cNvPr id="930" name="Google Shape;930;p148"/>
          <p:cNvSpPr/>
          <p:nvPr/>
        </p:nvSpPr>
        <p:spPr>
          <a:xfrm>
            <a:off x="1121569" y="2629082"/>
            <a:ext cx="1493100" cy="621300"/>
          </a:xfrm>
          <a:prstGeom prst="rect">
            <a:avLst/>
          </a:prstGeom>
          <a:noFill/>
          <a:ln>
            <a:noFill/>
          </a:ln>
        </p:spPr>
        <p:txBody>
          <a:bodyPr anchorCtr="0" anchor="t" bIns="33350" lIns="67850" spcFirstLastPara="1" rIns="67850" wrap="square" tIns="333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entury Gothic"/>
                <a:ea typeface="Century Gothic"/>
                <a:cs typeface="Century Gothic"/>
                <a:sym typeface="Century Gothic"/>
              </a:rPr>
              <a:t>Dependent Variable</a:t>
            </a:r>
            <a:endParaRPr b="0" i="0" sz="1800" u="none" cap="none" strike="noStrike">
              <a:solidFill>
                <a:schemeClr val="dk1"/>
              </a:solidFill>
              <a:latin typeface="Century Gothic"/>
              <a:ea typeface="Century Gothic"/>
              <a:cs typeface="Century Gothic"/>
              <a:sym typeface="Century Gothic"/>
            </a:endParaRPr>
          </a:p>
        </p:txBody>
      </p:sp>
      <p:cxnSp>
        <p:nvCxnSpPr>
          <p:cNvPr id="931" name="Google Shape;931;p148"/>
          <p:cNvCxnSpPr/>
          <p:nvPr/>
        </p:nvCxnSpPr>
        <p:spPr>
          <a:xfrm>
            <a:off x="3175397" y="2336006"/>
            <a:ext cx="685800" cy="228600"/>
          </a:xfrm>
          <a:prstGeom prst="straightConnector1">
            <a:avLst/>
          </a:prstGeom>
          <a:noFill/>
          <a:ln cap="flat" cmpd="sng" w="12700">
            <a:solidFill>
              <a:schemeClr val="dk1"/>
            </a:solidFill>
            <a:prstDash val="solid"/>
            <a:round/>
            <a:headEnd len="sm" w="sm" type="none"/>
            <a:tailEnd len="med" w="med" type="triangle"/>
          </a:ln>
        </p:spPr>
      </p:cxnSp>
      <p:cxnSp>
        <p:nvCxnSpPr>
          <p:cNvPr id="932" name="Google Shape;932;p148"/>
          <p:cNvCxnSpPr/>
          <p:nvPr/>
        </p:nvCxnSpPr>
        <p:spPr>
          <a:xfrm>
            <a:off x="2489597" y="2914832"/>
            <a:ext cx="285900" cy="0"/>
          </a:xfrm>
          <a:prstGeom prst="straightConnector1">
            <a:avLst/>
          </a:prstGeom>
          <a:noFill/>
          <a:ln cap="flat" cmpd="sng" w="12700">
            <a:solidFill>
              <a:schemeClr val="dk1"/>
            </a:solidFill>
            <a:prstDash val="solid"/>
            <a:round/>
            <a:headEnd len="sm" w="sm" type="none"/>
            <a:tailEnd len="med" w="med" type="triangle"/>
          </a:ln>
        </p:spPr>
      </p:cxnSp>
      <p:cxnSp>
        <p:nvCxnSpPr>
          <p:cNvPr id="933" name="Google Shape;933;p148"/>
          <p:cNvCxnSpPr/>
          <p:nvPr/>
        </p:nvCxnSpPr>
        <p:spPr>
          <a:xfrm flipH="1">
            <a:off x="5039584" y="2278856"/>
            <a:ext cx="285600" cy="285900"/>
          </a:xfrm>
          <a:prstGeom prst="straightConnector1">
            <a:avLst/>
          </a:prstGeom>
          <a:noFill/>
          <a:ln cap="flat" cmpd="sng" w="12700">
            <a:solidFill>
              <a:schemeClr val="dk1"/>
            </a:solidFill>
            <a:prstDash val="solid"/>
            <a:round/>
            <a:headEnd len="sm" w="sm" type="none"/>
            <a:tailEnd len="med" w="med" type="triangle"/>
          </a:ln>
        </p:spPr>
      </p:cxnSp>
      <p:cxnSp>
        <p:nvCxnSpPr>
          <p:cNvPr id="934" name="Google Shape;934;p148"/>
          <p:cNvCxnSpPr/>
          <p:nvPr/>
        </p:nvCxnSpPr>
        <p:spPr>
          <a:xfrm rot="10140742">
            <a:off x="6112818" y="2883354"/>
            <a:ext cx="324244" cy="62954"/>
          </a:xfrm>
          <a:prstGeom prst="straightConnector1">
            <a:avLst/>
          </a:prstGeom>
          <a:noFill/>
          <a:ln cap="flat" cmpd="sng" w="12700">
            <a:solidFill>
              <a:schemeClr val="dk1"/>
            </a:solidFill>
            <a:prstDash val="solid"/>
            <a:round/>
            <a:headEnd len="sm" w="sm" type="none"/>
            <a:tailEnd len="med" w="med" type="triangle"/>
          </a:ln>
        </p:spPr>
      </p:cxnSp>
      <p:sp>
        <p:nvSpPr>
          <p:cNvPr id="935" name="Google Shape;935;p148"/>
          <p:cNvSpPr/>
          <p:nvPr/>
        </p:nvSpPr>
        <p:spPr>
          <a:xfrm>
            <a:off x="5096583" y="1821656"/>
            <a:ext cx="1625700" cy="621300"/>
          </a:xfrm>
          <a:prstGeom prst="rect">
            <a:avLst/>
          </a:prstGeom>
          <a:noFill/>
          <a:ln>
            <a:noFill/>
          </a:ln>
        </p:spPr>
        <p:txBody>
          <a:bodyPr anchorCtr="0" anchor="t" bIns="33350" lIns="67850" spcFirstLastPara="1" rIns="67850" wrap="square" tIns="333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entury Gothic"/>
                <a:ea typeface="Century Gothic"/>
                <a:cs typeface="Century Gothic"/>
                <a:sym typeface="Century Gothic"/>
              </a:rPr>
              <a:t>Independent Variable</a:t>
            </a:r>
            <a:endParaRPr b="0" i="0" sz="1100" u="none" cap="none" strike="noStrike">
              <a:solidFill>
                <a:srgbClr val="000000"/>
              </a:solidFill>
              <a:latin typeface="Arial"/>
              <a:ea typeface="Arial"/>
              <a:cs typeface="Arial"/>
              <a:sym typeface="Arial"/>
            </a:endParaRPr>
          </a:p>
        </p:txBody>
      </p:sp>
      <p:sp>
        <p:nvSpPr>
          <p:cNvPr id="936" name="Google Shape;936;p148"/>
          <p:cNvSpPr/>
          <p:nvPr/>
        </p:nvSpPr>
        <p:spPr>
          <a:xfrm flipH="1" rot="5400000">
            <a:off x="4436269" y="2627159"/>
            <a:ext cx="114300" cy="1485900"/>
          </a:xfrm>
          <a:prstGeom prst="leftBrace">
            <a:avLst>
              <a:gd fmla="val 70833" name="adj1"/>
              <a:gd fmla="val 50000" name="adj2"/>
            </a:avLst>
          </a:prstGeom>
          <a:noFill/>
          <a:ln cap="flat" cmpd="sng" w="381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entury Gothic"/>
              <a:ea typeface="Century Gothic"/>
              <a:cs typeface="Century Gothic"/>
              <a:sym typeface="Century Gothic"/>
            </a:endParaRPr>
          </a:p>
        </p:txBody>
      </p:sp>
      <p:cxnSp>
        <p:nvCxnSpPr>
          <p:cNvPr id="937" name="Google Shape;937;p148"/>
          <p:cNvCxnSpPr/>
          <p:nvPr/>
        </p:nvCxnSpPr>
        <p:spPr>
          <a:xfrm rot="-655830">
            <a:off x="4418121" y="2151182"/>
            <a:ext cx="115495" cy="420500"/>
          </a:xfrm>
          <a:prstGeom prst="straightConnector1">
            <a:avLst/>
          </a:prstGeom>
          <a:noFill/>
          <a:ln cap="flat" cmpd="sng" w="12700">
            <a:solidFill>
              <a:schemeClr val="dk1"/>
            </a:solidFill>
            <a:prstDash val="solid"/>
            <a:round/>
            <a:headEnd len="sm" w="sm" type="none"/>
            <a:tailEnd len="med" w="med" type="triangle"/>
          </a:ln>
        </p:spPr>
      </p:cxnSp>
      <p:sp>
        <p:nvSpPr>
          <p:cNvPr id="938" name="Google Shape;938;p148"/>
          <p:cNvSpPr/>
          <p:nvPr/>
        </p:nvSpPr>
        <p:spPr>
          <a:xfrm flipH="1" rot="5400000">
            <a:off x="5722069" y="3170009"/>
            <a:ext cx="114300" cy="400200"/>
          </a:xfrm>
          <a:prstGeom prst="leftBrace">
            <a:avLst>
              <a:gd fmla="val 29167" name="adj1"/>
              <a:gd fmla="val 50000" name="adj2"/>
            </a:avLst>
          </a:prstGeom>
          <a:noFill/>
          <a:ln cap="flat" cmpd="sng" w="381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entury Gothic"/>
              <a:ea typeface="Century Gothic"/>
              <a:cs typeface="Century Gothic"/>
              <a:sym typeface="Century Gothic"/>
            </a:endParaRPr>
          </a:p>
        </p:txBody>
      </p:sp>
      <p:sp>
        <p:nvSpPr>
          <p:cNvPr id="939" name="Google Shape;939;p148"/>
          <p:cNvSpPr txBox="1"/>
          <p:nvPr/>
        </p:nvSpPr>
        <p:spPr>
          <a:xfrm>
            <a:off x="5311958" y="3484409"/>
            <a:ext cx="1652100" cy="623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entury Gothic"/>
                <a:ea typeface="Century Gothic"/>
                <a:cs typeface="Century Gothic"/>
                <a:sym typeface="Century Gothic"/>
              </a:rPr>
              <a:t>Random Error</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entury Gothic"/>
                <a:ea typeface="Century Gothic"/>
                <a:cs typeface="Century Gothic"/>
                <a:sym typeface="Century Gothic"/>
              </a:rPr>
              <a:t> component</a:t>
            </a:r>
            <a:endParaRPr b="0" i="0" sz="1100" u="none" cap="none" strike="noStrike">
              <a:solidFill>
                <a:srgbClr val="000000"/>
              </a:solidFill>
              <a:latin typeface="Arial"/>
              <a:ea typeface="Arial"/>
              <a:cs typeface="Arial"/>
              <a:sym typeface="Arial"/>
            </a:endParaRPr>
          </a:p>
        </p:txBody>
      </p:sp>
      <p:pic>
        <p:nvPicPr>
          <p:cNvPr id="940" name="Google Shape;940;p148"/>
          <p:cNvPicPr preferRelativeResize="0"/>
          <p:nvPr/>
        </p:nvPicPr>
        <p:blipFill rotWithShape="1">
          <a:blip r:embed="rId3">
            <a:alphaModFix/>
          </a:blip>
          <a:srcRect b="0" l="0" r="0" t="0"/>
          <a:stretch/>
        </p:blipFill>
        <p:spPr>
          <a:xfrm>
            <a:off x="2893219" y="2621756"/>
            <a:ext cx="3102121" cy="628650"/>
          </a:xfrm>
          <a:prstGeom prst="rect">
            <a:avLst/>
          </a:prstGeom>
          <a:solidFill>
            <a:srgbClr val="FF9900"/>
          </a:solidFill>
          <a:ln cap="flat" cmpd="sng" w="9525">
            <a:solidFill>
              <a:schemeClr val="dk1"/>
            </a:solidFill>
            <a:prstDash val="solid"/>
            <a:miter lim="800000"/>
            <a:headEnd len="sm" w="sm" type="none"/>
            <a:tailEnd len="sm" w="sm" type="none"/>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149"/>
          <p:cNvPicPr preferRelativeResize="0"/>
          <p:nvPr/>
        </p:nvPicPr>
        <p:blipFill>
          <a:blip r:embed="rId3">
            <a:alphaModFix/>
          </a:blip>
          <a:stretch>
            <a:fillRect/>
          </a:stretch>
        </p:blipFill>
        <p:spPr>
          <a:xfrm>
            <a:off x="1113088" y="152400"/>
            <a:ext cx="6917828" cy="4838700"/>
          </a:xfrm>
          <a:prstGeom prst="rect">
            <a:avLst/>
          </a:prstGeom>
          <a:noFill/>
          <a:ln>
            <a:noFill/>
          </a:ln>
        </p:spPr>
      </p:pic>
      <p:sp>
        <p:nvSpPr>
          <p:cNvPr id="946" name="Google Shape;946;p149"/>
          <p:cNvSpPr/>
          <p:nvPr/>
        </p:nvSpPr>
        <p:spPr>
          <a:xfrm>
            <a:off x="5288200" y="3693225"/>
            <a:ext cx="5124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49"/>
          <p:cNvSpPr/>
          <p:nvPr/>
        </p:nvSpPr>
        <p:spPr>
          <a:xfrm>
            <a:off x="2637775" y="3693225"/>
            <a:ext cx="5754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49"/>
          <p:cNvSpPr/>
          <p:nvPr/>
        </p:nvSpPr>
        <p:spPr>
          <a:xfrm>
            <a:off x="7226725" y="1742075"/>
            <a:ext cx="4695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150"/>
          <p:cNvPicPr preferRelativeResize="0"/>
          <p:nvPr/>
        </p:nvPicPr>
        <p:blipFill>
          <a:blip r:embed="rId3">
            <a:alphaModFix/>
          </a:blip>
          <a:stretch>
            <a:fillRect/>
          </a:stretch>
        </p:blipFill>
        <p:spPr>
          <a:xfrm>
            <a:off x="1085288" y="152400"/>
            <a:ext cx="6973423" cy="4838702"/>
          </a:xfrm>
          <a:prstGeom prst="rect">
            <a:avLst/>
          </a:prstGeom>
          <a:noFill/>
          <a:ln>
            <a:noFill/>
          </a:ln>
        </p:spPr>
      </p:pic>
      <p:sp>
        <p:nvSpPr>
          <p:cNvPr id="954" name="Google Shape;954;p150"/>
          <p:cNvSpPr/>
          <p:nvPr/>
        </p:nvSpPr>
        <p:spPr>
          <a:xfrm>
            <a:off x="5350150" y="3693225"/>
            <a:ext cx="5124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0"/>
          <p:cNvSpPr/>
          <p:nvPr/>
        </p:nvSpPr>
        <p:spPr>
          <a:xfrm>
            <a:off x="2637775" y="3693225"/>
            <a:ext cx="5754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0"/>
          <p:cNvSpPr/>
          <p:nvPr/>
        </p:nvSpPr>
        <p:spPr>
          <a:xfrm>
            <a:off x="7342875" y="1742075"/>
            <a:ext cx="4695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4"/>
          <p:cNvPicPr preferRelativeResize="0"/>
          <p:nvPr/>
        </p:nvPicPr>
        <p:blipFill rotWithShape="1">
          <a:blip r:embed="rId3">
            <a:alphaModFix/>
          </a:blip>
          <a:srcRect b="0" l="0" r="0" t="0"/>
          <a:stretch/>
        </p:blipFill>
        <p:spPr>
          <a:xfrm>
            <a:off x="626380" y="480560"/>
            <a:ext cx="7891250" cy="41823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51"/>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62626"/>
              </a:buClr>
              <a:buSzPts val="3600"/>
              <a:buFont typeface="Century Gothic"/>
              <a:buNone/>
            </a:pPr>
            <a:r>
              <a:rPr lang="en"/>
              <a:t>Multivariate Regression</a:t>
            </a:r>
            <a:endParaRPr/>
          </a:p>
        </p:txBody>
      </p:sp>
      <p:sp>
        <p:nvSpPr>
          <p:cNvPr id="962" name="Google Shape;962;p151"/>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rmAutofit fontScale="55000" lnSpcReduction="20000"/>
          </a:bodyPr>
          <a:lstStyle/>
          <a:p>
            <a:pPr indent="-99695" lvl="0" marL="139700" rtl="0" algn="l">
              <a:lnSpc>
                <a:spcPct val="90000"/>
              </a:lnSpc>
              <a:spcBef>
                <a:spcPts val="0"/>
              </a:spcBef>
              <a:spcAft>
                <a:spcPts val="0"/>
              </a:spcAft>
              <a:buSzPct val="77777"/>
              <a:buFont typeface="Times New Roman"/>
              <a:buChar char="●"/>
            </a:pPr>
            <a:r>
              <a:rPr lang="en">
                <a:latin typeface="Times New Roman"/>
                <a:ea typeface="Times New Roman"/>
                <a:cs typeface="Times New Roman"/>
                <a:sym typeface="Times New Roman"/>
              </a:rPr>
              <a:t>Instead of having one x term, we can have multiple independent variables predict one dependent variable</a:t>
            </a:r>
            <a:endParaRPr>
              <a:latin typeface="Times New Roman"/>
              <a:ea typeface="Times New Roman"/>
              <a:cs typeface="Times New Roman"/>
              <a:sym typeface="Times New Roman"/>
            </a:endParaRPr>
          </a:p>
          <a:p>
            <a:pPr indent="-50800" lvl="0" marL="139700" rtl="0" algn="l">
              <a:lnSpc>
                <a:spcPct val="90000"/>
              </a:lnSpc>
              <a:spcBef>
                <a:spcPts val="700"/>
              </a:spcBef>
              <a:spcAft>
                <a:spcPts val="0"/>
              </a:spcAft>
              <a:buSzPct val="77777"/>
              <a:buNone/>
            </a:pPr>
            <a:r>
              <a:t/>
            </a:r>
            <a:endParaRPr>
              <a:latin typeface="Times New Roman"/>
              <a:ea typeface="Times New Roman"/>
              <a:cs typeface="Times New Roman"/>
              <a:sym typeface="Times New Roman"/>
            </a:endParaRPr>
          </a:p>
          <a:p>
            <a:pPr indent="0" lvl="0" marL="0" rtl="0" algn="l">
              <a:lnSpc>
                <a:spcPct val="90000"/>
              </a:lnSpc>
              <a:spcBef>
                <a:spcPts val="700"/>
              </a:spcBef>
              <a:spcAft>
                <a:spcPts val="0"/>
              </a:spcAft>
              <a:buSzPct val="100000"/>
              <a:buNone/>
            </a:pPr>
            <a:r>
              <a:rPr i="1" lang="en" sz="3000">
                <a:latin typeface="Times New Roman"/>
                <a:ea typeface="Times New Roman"/>
                <a:cs typeface="Times New Roman"/>
                <a:sym typeface="Times New Roman"/>
              </a:rPr>
              <a:t>ŷ </a:t>
            </a:r>
            <a:r>
              <a:rPr lang="en" sz="3000">
                <a:latin typeface="Times New Roman"/>
                <a:ea typeface="Times New Roman"/>
                <a:cs typeface="Times New Roman"/>
                <a:sym typeface="Times New Roman"/>
              </a:rPr>
              <a:t>= 𝛽</a:t>
            </a:r>
            <a:r>
              <a:rPr baseline="-25000" lang="en" sz="3000">
                <a:latin typeface="Times New Roman"/>
                <a:ea typeface="Times New Roman"/>
                <a:cs typeface="Times New Roman"/>
                <a:sym typeface="Times New Roman"/>
              </a:rPr>
              <a:t>0 </a:t>
            </a:r>
            <a:r>
              <a:rPr lang="en" sz="3000">
                <a:latin typeface="Times New Roman"/>
                <a:ea typeface="Times New Roman"/>
                <a:cs typeface="Times New Roman"/>
                <a:sym typeface="Times New Roman"/>
              </a:rPr>
              <a:t>+ 𝛽</a:t>
            </a:r>
            <a:r>
              <a:rPr baseline="-25000" lang="en" sz="3000">
                <a:latin typeface="Times New Roman"/>
                <a:ea typeface="Times New Roman"/>
                <a:cs typeface="Times New Roman"/>
                <a:sym typeface="Times New Roman"/>
              </a:rPr>
              <a:t>1</a:t>
            </a:r>
            <a:r>
              <a:rPr i="1" lang="en" sz="3000">
                <a:latin typeface="Times New Roman"/>
                <a:ea typeface="Times New Roman"/>
                <a:cs typeface="Times New Roman"/>
                <a:sym typeface="Times New Roman"/>
              </a:rPr>
              <a:t>x</a:t>
            </a:r>
            <a:r>
              <a:rPr baseline="-25000" lang="en" sz="3000">
                <a:latin typeface="Times New Roman"/>
                <a:ea typeface="Times New Roman"/>
                <a:cs typeface="Times New Roman"/>
                <a:sym typeface="Times New Roman"/>
              </a:rPr>
              <a:t>1 </a:t>
            </a:r>
            <a:r>
              <a:rPr lang="en" sz="3000">
                <a:latin typeface="Times New Roman"/>
                <a:ea typeface="Times New Roman"/>
                <a:cs typeface="Times New Roman"/>
                <a:sym typeface="Times New Roman"/>
              </a:rPr>
              <a:t>+ 𝛽</a:t>
            </a:r>
            <a:r>
              <a:rPr baseline="-25000" lang="en" sz="3000">
                <a:latin typeface="Times New Roman"/>
                <a:ea typeface="Times New Roman"/>
                <a:cs typeface="Times New Roman"/>
                <a:sym typeface="Times New Roman"/>
              </a:rPr>
              <a:t>2</a:t>
            </a:r>
            <a:r>
              <a:rPr i="1" lang="en" sz="3000">
                <a:latin typeface="Times New Roman"/>
                <a:ea typeface="Times New Roman"/>
                <a:cs typeface="Times New Roman"/>
                <a:sym typeface="Times New Roman"/>
              </a:rPr>
              <a:t>x</a:t>
            </a:r>
            <a:r>
              <a:rPr baseline="-25000" lang="en" sz="3000">
                <a:latin typeface="Times New Roman"/>
                <a:ea typeface="Times New Roman"/>
                <a:cs typeface="Times New Roman"/>
                <a:sym typeface="Times New Roman"/>
              </a:rPr>
              <a:t>2 </a:t>
            </a:r>
            <a:r>
              <a:rPr lang="en" sz="3000">
                <a:latin typeface="Times New Roman"/>
                <a:ea typeface="Times New Roman"/>
                <a:cs typeface="Times New Roman"/>
                <a:sym typeface="Times New Roman"/>
              </a:rPr>
              <a:t>+ … + 𝛽</a:t>
            </a:r>
            <a:r>
              <a:rPr baseline="-25000" i="1" lang="en" sz="3000">
                <a:latin typeface="Times New Roman"/>
                <a:ea typeface="Times New Roman"/>
                <a:cs typeface="Times New Roman"/>
                <a:sym typeface="Times New Roman"/>
              </a:rPr>
              <a:t>n</a:t>
            </a:r>
            <a:r>
              <a:rPr i="1" lang="en" sz="3000">
                <a:latin typeface="Times New Roman"/>
                <a:ea typeface="Times New Roman"/>
                <a:cs typeface="Times New Roman"/>
                <a:sym typeface="Times New Roman"/>
              </a:rPr>
              <a:t>x</a:t>
            </a:r>
            <a:r>
              <a:rPr baseline="-25000" i="1" lang="en" sz="3000">
                <a:latin typeface="Times New Roman"/>
                <a:ea typeface="Times New Roman"/>
                <a:cs typeface="Times New Roman"/>
                <a:sym typeface="Times New Roman"/>
              </a:rPr>
              <a:t>n</a:t>
            </a:r>
            <a:r>
              <a:rPr lang="en" sz="3000">
                <a:latin typeface="Times New Roman"/>
                <a:ea typeface="Times New Roman"/>
                <a:cs typeface="Times New Roman"/>
                <a:sym typeface="Times New Roman"/>
              </a:rPr>
              <a:t>+ </a:t>
            </a:r>
            <a:r>
              <a:rPr i="1" lang="en" sz="3000">
                <a:latin typeface="Times New Roman"/>
                <a:ea typeface="Times New Roman"/>
                <a:cs typeface="Times New Roman"/>
                <a:sym typeface="Times New Roman"/>
              </a:rPr>
              <a:t>E</a:t>
            </a:r>
            <a:endParaRPr baseline="-25000" i="1" sz="3000">
              <a:latin typeface="Times New Roman"/>
              <a:ea typeface="Times New Roman"/>
              <a:cs typeface="Times New Roman"/>
              <a:sym typeface="Times New Roman"/>
            </a:endParaRPr>
          </a:p>
          <a:p>
            <a:pPr indent="-50800" lvl="0" marL="139700" rtl="0" algn="l">
              <a:lnSpc>
                <a:spcPct val="90000"/>
              </a:lnSpc>
              <a:spcBef>
                <a:spcPts val="700"/>
              </a:spcBef>
              <a:spcAft>
                <a:spcPts val="0"/>
              </a:spcAft>
              <a:buSzPct val="77777"/>
              <a:buNone/>
            </a:pPr>
            <a:r>
              <a:t/>
            </a:r>
            <a:endParaRPr>
              <a:latin typeface="Times New Roman"/>
              <a:ea typeface="Times New Roman"/>
              <a:cs typeface="Times New Roman"/>
              <a:sym typeface="Times New Roman"/>
            </a:endParaRPr>
          </a:p>
          <a:p>
            <a:pPr indent="-99695" lvl="0" marL="139700" rtl="0" algn="l">
              <a:lnSpc>
                <a:spcPct val="90000"/>
              </a:lnSpc>
              <a:spcBef>
                <a:spcPts val="700"/>
              </a:spcBef>
              <a:spcAft>
                <a:spcPts val="0"/>
              </a:spcAft>
              <a:buSzPct val="77777"/>
              <a:buFont typeface="Times New Roman"/>
              <a:buChar char="●"/>
            </a:pPr>
            <a:r>
              <a:rPr lang="en">
                <a:latin typeface="Times New Roman"/>
                <a:ea typeface="Times New Roman"/>
                <a:cs typeface="Times New Roman"/>
                <a:sym typeface="Times New Roman"/>
              </a:rPr>
              <a:t>The outcome variable is assumed to be a linear combination of the  predictor variables (the inputs)</a:t>
            </a:r>
            <a:endParaRPr>
              <a:latin typeface="Times New Roman"/>
              <a:ea typeface="Times New Roman"/>
              <a:cs typeface="Times New Roman"/>
              <a:sym typeface="Times New Roman"/>
            </a:endParaRPr>
          </a:p>
          <a:p>
            <a:pPr indent="-50800" lvl="0" marL="139700" rtl="0" algn="l">
              <a:lnSpc>
                <a:spcPct val="90000"/>
              </a:lnSpc>
              <a:spcBef>
                <a:spcPts val="700"/>
              </a:spcBef>
              <a:spcAft>
                <a:spcPts val="0"/>
              </a:spcAft>
              <a:buSzPct val="77777"/>
              <a:buNone/>
            </a:pPr>
            <a:r>
              <a:t/>
            </a:r>
            <a:endParaRPr i="1">
              <a:latin typeface="Times New Roman"/>
              <a:ea typeface="Times New Roman"/>
              <a:cs typeface="Times New Roman"/>
              <a:sym typeface="Times New Roman"/>
            </a:endParaRPr>
          </a:p>
          <a:p>
            <a:pPr indent="-99695" lvl="0" marL="139700" rtl="0" algn="l">
              <a:lnSpc>
                <a:spcPct val="90000"/>
              </a:lnSpc>
              <a:spcBef>
                <a:spcPts val="700"/>
              </a:spcBef>
              <a:spcAft>
                <a:spcPts val="0"/>
              </a:spcAft>
              <a:buSzPct val="77777"/>
              <a:buChar char="●"/>
            </a:pPr>
            <a:r>
              <a:rPr i="1" lang="en">
                <a:latin typeface="Times New Roman"/>
                <a:ea typeface="Times New Roman"/>
                <a:cs typeface="Times New Roman"/>
                <a:sym typeface="Times New Roman"/>
              </a:rPr>
              <a:t>R</a:t>
            </a:r>
            <a:r>
              <a:rPr baseline="30000" i="1" lang="en">
                <a:latin typeface="Times New Roman"/>
                <a:ea typeface="Times New Roman"/>
                <a:cs typeface="Times New Roman"/>
                <a:sym typeface="Times New Roman"/>
              </a:rPr>
              <a:t>2</a:t>
            </a:r>
            <a:r>
              <a:rPr i="1" lang="en">
                <a:latin typeface="Times New Roman"/>
                <a:ea typeface="Times New Roman"/>
                <a:cs typeface="Times New Roman"/>
                <a:sym typeface="Times New Roman"/>
              </a:rPr>
              <a:t> </a:t>
            </a:r>
            <a:r>
              <a:rPr lang="en">
                <a:latin typeface="Times New Roman"/>
                <a:ea typeface="Times New Roman"/>
                <a:cs typeface="Times New Roman"/>
                <a:sym typeface="Times New Roman"/>
              </a:rPr>
              <a:t>measures the </a:t>
            </a:r>
            <a:r>
              <a:rPr b="1" lang="en">
                <a:latin typeface="Times New Roman"/>
                <a:ea typeface="Times New Roman"/>
                <a:cs typeface="Times New Roman"/>
                <a:sym typeface="Times New Roman"/>
              </a:rPr>
              <a:t>proportion of variance </a:t>
            </a:r>
            <a:r>
              <a:rPr lang="en">
                <a:latin typeface="Times New Roman"/>
                <a:ea typeface="Times New Roman"/>
                <a:cs typeface="Times New Roman"/>
                <a:sym typeface="Times New Roman"/>
              </a:rPr>
              <a:t>in the observed data that is </a:t>
            </a:r>
            <a:r>
              <a:rPr b="1" lang="en">
                <a:latin typeface="Times New Roman"/>
                <a:ea typeface="Times New Roman"/>
                <a:cs typeface="Times New Roman"/>
                <a:sym typeface="Times New Roman"/>
              </a:rPr>
              <a:t>explained by the model</a:t>
            </a:r>
            <a:endParaRPr>
              <a:latin typeface="Times New Roman"/>
              <a:ea typeface="Times New Roman"/>
              <a:cs typeface="Times New Roman"/>
              <a:sym typeface="Times New Roman"/>
            </a:endParaRPr>
          </a:p>
          <a:p>
            <a:pPr indent="0" lvl="0" marL="342900" rtl="0" algn="l">
              <a:lnSpc>
                <a:spcPct val="90000"/>
              </a:lnSpc>
              <a:spcBef>
                <a:spcPts val="400"/>
              </a:spcBef>
              <a:spcAft>
                <a:spcPts val="0"/>
              </a:spcAft>
              <a:buSzPct val="77777"/>
              <a:buNone/>
            </a:pPr>
            <a:r>
              <a:t/>
            </a:r>
            <a:endParaRPr>
              <a:latin typeface="Times New Roman"/>
              <a:ea typeface="Times New Roman"/>
              <a:cs typeface="Times New Roman"/>
              <a:sym typeface="Times New Roman"/>
            </a:endParaRPr>
          </a:p>
          <a:p>
            <a:pPr indent="-50800" lvl="0" marL="139700" rtl="0" algn="l">
              <a:lnSpc>
                <a:spcPct val="90000"/>
              </a:lnSpc>
              <a:spcBef>
                <a:spcPts val="700"/>
              </a:spcBef>
              <a:spcAft>
                <a:spcPts val="0"/>
              </a:spcAft>
              <a:buSzPct val="77777"/>
              <a:buNone/>
            </a:pPr>
            <a:r>
              <a:t/>
            </a:r>
            <a:endParaRPr>
              <a:latin typeface="Times New Roman"/>
              <a:ea typeface="Times New Roman"/>
              <a:cs typeface="Times New Roman"/>
              <a:sym typeface="Times New Roman"/>
            </a:endParaRPr>
          </a:p>
          <a:p>
            <a:pPr indent="-50800" lvl="0" marL="139700" rtl="0" algn="l">
              <a:lnSpc>
                <a:spcPct val="90000"/>
              </a:lnSpc>
              <a:spcBef>
                <a:spcPts val="700"/>
              </a:spcBef>
              <a:spcAft>
                <a:spcPts val="0"/>
              </a:spcAft>
              <a:buSzPct val="77777"/>
              <a:buNone/>
            </a:pPr>
            <a:r>
              <a:t/>
            </a:r>
            <a:endParaRPr>
              <a:latin typeface="Times New Roman"/>
              <a:ea typeface="Times New Roman"/>
              <a:cs typeface="Times New Roman"/>
              <a:sym typeface="Times New Roman"/>
            </a:endParaRPr>
          </a:p>
          <a:p>
            <a:pPr indent="-50800" lvl="0" marL="139700" rtl="0" algn="l">
              <a:lnSpc>
                <a:spcPct val="90000"/>
              </a:lnSpc>
              <a:spcBef>
                <a:spcPts val="700"/>
              </a:spcBef>
              <a:spcAft>
                <a:spcPts val="0"/>
              </a:spcAft>
              <a:buSzPct val="77777"/>
              <a:buNone/>
            </a:pPr>
            <a:r>
              <a:t/>
            </a:r>
            <a:endParaRPr>
              <a:latin typeface="Times New Roman"/>
              <a:ea typeface="Times New Roman"/>
              <a:cs typeface="Times New Roman"/>
              <a:sym typeface="Times New Roman"/>
            </a:endParaRPr>
          </a:p>
        </p:txBody>
      </p:sp>
      <p:sp>
        <p:nvSpPr>
          <p:cNvPr id="963" name="Google Shape;963;p151"/>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52"/>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3600"/>
              <a:buFont typeface="Century Gothic"/>
              <a:buNone/>
            </a:pPr>
            <a:r>
              <a:rPr lang="en"/>
              <a:t>Multiple Linear Regression Assumptions</a:t>
            </a:r>
            <a:endParaRPr/>
          </a:p>
        </p:txBody>
      </p:sp>
      <p:sp>
        <p:nvSpPr>
          <p:cNvPr id="969" name="Google Shape;969;p152"/>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139700" lvl="0" marL="13970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relationship between the variables is linear</a:t>
            </a:r>
            <a:endParaRPr>
              <a:latin typeface="Times New Roman"/>
              <a:ea typeface="Times New Roman"/>
              <a:cs typeface="Times New Roman"/>
              <a:sym typeface="Times New Roman"/>
            </a:endParaRPr>
          </a:p>
          <a:p>
            <a:pPr indent="-50800" lvl="0" marL="139700" rtl="0" algn="l">
              <a:lnSpc>
                <a:spcPct val="100000"/>
              </a:lnSpc>
              <a:spcBef>
                <a:spcPts val="500"/>
              </a:spcBef>
              <a:spcAft>
                <a:spcPts val="0"/>
              </a:spcAft>
              <a:buSzPts val="1400"/>
              <a:buNone/>
            </a:pPr>
            <a:r>
              <a:t/>
            </a:r>
            <a:endParaRPr>
              <a:latin typeface="Times New Roman"/>
              <a:ea typeface="Times New Roman"/>
              <a:cs typeface="Times New Roman"/>
              <a:sym typeface="Times New Roman"/>
            </a:endParaRPr>
          </a:p>
          <a:p>
            <a:pPr indent="-139700" lvl="0" marL="139700" rtl="0" algn="l">
              <a:lnSpc>
                <a:spcPct val="100000"/>
              </a:lnSpc>
              <a:spcBef>
                <a:spcPts val="500"/>
              </a:spcBef>
              <a:spcAft>
                <a:spcPts val="0"/>
              </a:spcAft>
              <a:buSzPts val="1400"/>
              <a:buFont typeface="Times New Roman"/>
              <a:buChar char="●"/>
            </a:pPr>
            <a:r>
              <a:rPr lang="en">
                <a:latin typeface="Times New Roman"/>
                <a:ea typeface="Times New Roman"/>
                <a:cs typeface="Times New Roman"/>
                <a:sym typeface="Times New Roman"/>
              </a:rPr>
              <a:t>Errors (or residuals) are independent, normally distributed with mean zero and constant variance</a:t>
            </a:r>
            <a:endParaRPr>
              <a:latin typeface="Times New Roman"/>
              <a:ea typeface="Times New Roman"/>
              <a:cs typeface="Times New Roman"/>
              <a:sym typeface="Times New Roman"/>
            </a:endParaRPr>
          </a:p>
          <a:p>
            <a:pPr indent="-50800" lvl="0" marL="139700" rtl="0" algn="l">
              <a:lnSpc>
                <a:spcPct val="100000"/>
              </a:lnSpc>
              <a:spcBef>
                <a:spcPts val="500"/>
              </a:spcBef>
              <a:spcAft>
                <a:spcPts val="0"/>
              </a:spcAft>
              <a:buSzPts val="1400"/>
              <a:buNone/>
            </a:pPr>
            <a:r>
              <a:t/>
            </a:r>
            <a:endParaRPr baseline="30000">
              <a:latin typeface="Times New Roman"/>
              <a:ea typeface="Times New Roman"/>
              <a:cs typeface="Times New Roman"/>
              <a:sym typeface="Times New Roman"/>
            </a:endParaRPr>
          </a:p>
          <a:p>
            <a:pPr indent="-139700" lvl="0" marL="139700" rtl="0" algn="l">
              <a:lnSpc>
                <a:spcPct val="100000"/>
              </a:lnSpc>
              <a:spcBef>
                <a:spcPts val="500"/>
              </a:spcBef>
              <a:spcAft>
                <a:spcPts val="0"/>
              </a:spcAft>
              <a:buSzPts val="1400"/>
              <a:buFont typeface="Times New Roman"/>
              <a:buChar char="●"/>
            </a:pPr>
            <a:r>
              <a:rPr lang="en">
                <a:latin typeface="Times New Roman"/>
                <a:ea typeface="Times New Roman"/>
                <a:cs typeface="Times New Roman"/>
                <a:sym typeface="Times New Roman"/>
              </a:rPr>
              <a:t>Variable being predicted is continuous</a:t>
            </a:r>
            <a:endParaRPr>
              <a:latin typeface="Times New Roman"/>
              <a:ea typeface="Times New Roman"/>
              <a:cs typeface="Times New Roman"/>
              <a:sym typeface="Times New Roman"/>
            </a:endParaRPr>
          </a:p>
          <a:p>
            <a:pPr indent="0" lvl="0" marL="139700" rtl="0" algn="l">
              <a:lnSpc>
                <a:spcPct val="100000"/>
              </a:lnSpc>
              <a:spcBef>
                <a:spcPts val="500"/>
              </a:spcBef>
              <a:spcAft>
                <a:spcPts val="0"/>
              </a:spcAft>
              <a:buSzPts val="1400"/>
              <a:buNone/>
            </a:pPr>
            <a:r>
              <a:t/>
            </a:r>
            <a:endParaRPr>
              <a:latin typeface="Times New Roman"/>
              <a:ea typeface="Times New Roman"/>
              <a:cs typeface="Times New Roman"/>
              <a:sym typeface="Times New Roman"/>
            </a:endParaRPr>
          </a:p>
          <a:p>
            <a:pPr indent="-139700" lvl="0" marL="139700" rtl="0" algn="l">
              <a:lnSpc>
                <a:spcPct val="100000"/>
              </a:lnSpc>
              <a:spcBef>
                <a:spcPts val="500"/>
              </a:spcBef>
              <a:spcAft>
                <a:spcPts val="0"/>
              </a:spcAft>
              <a:buSzPts val="1400"/>
              <a:buFont typeface="Times New Roman"/>
              <a:buChar char="●"/>
            </a:pPr>
            <a:r>
              <a:rPr b="1" lang="en">
                <a:latin typeface="Times New Roman"/>
                <a:ea typeface="Times New Roman"/>
                <a:cs typeface="Times New Roman"/>
                <a:sym typeface="Times New Roman"/>
              </a:rPr>
              <a:t>Predictor variables are independent</a:t>
            </a:r>
            <a:endParaRPr b="1">
              <a:latin typeface="Times New Roman"/>
              <a:ea typeface="Times New Roman"/>
              <a:cs typeface="Times New Roman"/>
              <a:sym typeface="Times New Roman"/>
            </a:endParaRPr>
          </a:p>
          <a:p>
            <a:pPr indent="-50800" lvl="0" marL="139700" rtl="0" algn="l">
              <a:lnSpc>
                <a:spcPct val="100000"/>
              </a:lnSpc>
              <a:spcBef>
                <a:spcPts val="700"/>
              </a:spcBef>
              <a:spcAft>
                <a:spcPts val="0"/>
              </a:spcAft>
              <a:buSzPts val="1400"/>
              <a:buNone/>
            </a:pPr>
            <a:r>
              <a:t/>
            </a:r>
            <a:endParaRPr>
              <a:latin typeface="Times New Roman"/>
              <a:ea typeface="Times New Roman"/>
              <a:cs typeface="Times New Roman"/>
              <a:sym typeface="Times New Roman"/>
            </a:endParaRPr>
          </a:p>
        </p:txBody>
      </p:sp>
      <p:sp>
        <p:nvSpPr>
          <p:cNvPr id="970" name="Google Shape;970;p152"/>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53"/>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3600"/>
              <a:buFont typeface="Century Gothic"/>
              <a:buNone/>
            </a:pPr>
            <a:r>
              <a:rPr lang="en"/>
              <a:t>What if Assumptions are Violated?</a:t>
            </a:r>
            <a:endParaRPr/>
          </a:p>
        </p:txBody>
      </p:sp>
      <p:sp>
        <p:nvSpPr>
          <p:cNvPr id="976" name="Google Shape;976;p153"/>
          <p:cNvSpPr txBox="1"/>
          <p:nvPr>
            <p:ph idx="1" type="body"/>
          </p:nvPr>
        </p:nvSpPr>
        <p:spPr>
          <a:xfrm>
            <a:off x="800100" y="1411871"/>
            <a:ext cx="7543800" cy="2949000"/>
          </a:xfrm>
          <a:prstGeom prst="rect">
            <a:avLst/>
          </a:prstGeom>
          <a:noFill/>
          <a:ln>
            <a:noFill/>
          </a:ln>
        </p:spPr>
        <p:txBody>
          <a:bodyPr anchorCtr="0" anchor="t" bIns="34275" lIns="68575" spcFirstLastPara="1" rIns="68575" wrap="square" tIns="34275">
            <a:noAutofit/>
          </a:bodyPr>
          <a:lstStyle/>
          <a:p>
            <a:pPr indent="-139700" lvl="0" marL="13970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relationship between the variables is linear. → </a:t>
            </a:r>
            <a:r>
              <a:rPr i="1" lang="en">
                <a:latin typeface="Times New Roman"/>
                <a:ea typeface="Times New Roman"/>
                <a:cs typeface="Times New Roman"/>
                <a:sym typeface="Times New Roman"/>
              </a:rPr>
              <a:t>Use different regression model (e.g. exponential model) </a:t>
            </a:r>
            <a:endParaRPr i="1">
              <a:latin typeface="Times New Roman"/>
              <a:ea typeface="Times New Roman"/>
              <a:cs typeface="Times New Roman"/>
              <a:sym typeface="Times New Roman"/>
            </a:endParaRPr>
          </a:p>
          <a:p>
            <a:pPr indent="-50800" lvl="0" marL="139700" rtl="0" algn="l">
              <a:lnSpc>
                <a:spcPct val="100000"/>
              </a:lnSpc>
              <a:spcBef>
                <a:spcPts val="500"/>
              </a:spcBef>
              <a:spcAft>
                <a:spcPts val="0"/>
              </a:spcAft>
              <a:buSzPts val="1400"/>
              <a:buNone/>
            </a:pPr>
            <a:r>
              <a:t/>
            </a:r>
            <a:endParaRPr>
              <a:latin typeface="Times New Roman"/>
              <a:ea typeface="Times New Roman"/>
              <a:cs typeface="Times New Roman"/>
              <a:sym typeface="Times New Roman"/>
            </a:endParaRPr>
          </a:p>
          <a:p>
            <a:pPr indent="-139700" lvl="0" marL="139700" rtl="0" algn="l">
              <a:lnSpc>
                <a:spcPct val="100000"/>
              </a:lnSpc>
              <a:spcBef>
                <a:spcPts val="500"/>
              </a:spcBef>
              <a:spcAft>
                <a:spcPts val="0"/>
              </a:spcAft>
              <a:buSzPts val="1400"/>
              <a:buFont typeface="Times New Roman"/>
              <a:buChar char="●"/>
            </a:pPr>
            <a:r>
              <a:rPr lang="en">
                <a:latin typeface="Times New Roman"/>
                <a:ea typeface="Times New Roman"/>
                <a:cs typeface="Times New Roman"/>
                <a:sym typeface="Times New Roman"/>
              </a:rPr>
              <a:t>Errors (or residuals) are independent, normally distributed with mean zero and constant variance. → </a:t>
            </a:r>
            <a:r>
              <a:rPr i="1" lang="en">
                <a:latin typeface="Times New Roman"/>
                <a:ea typeface="Times New Roman"/>
                <a:cs typeface="Times New Roman"/>
                <a:sym typeface="Times New Roman"/>
              </a:rPr>
              <a:t>Non-linear data transformation (e.g. ln)</a:t>
            </a:r>
            <a:endParaRPr i="1">
              <a:latin typeface="Times New Roman"/>
              <a:ea typeface="Times New Roman"/>
              <a:cs typeface="Times New Roman"/>
              <a:sym typeface="Times New Roman"/>
            </a:endParaRPr>
          </a:p>
          <a:p>
            <a:pPr indent="-50800" lvl="0" marL="139700" rtl="0" algn="l">
              <a:lnSpc>
                <a:spcPct val="100000"/>
              </a:lnSpc>
              <a:spcBef>
                <a:spcPts val="500"/>
              </a:spcBef>
              <a:spcAft>
                <a:spcPts val="0"/>
              </a:spcAft>
              <a:buSzPts val="1400"/>
              <a:buNone/>
            </a:pPr>
            <a:r>
              <a:t/>
            </a:r>
            <a:endParaRPr baseline="30000">
              <a:latin typeface="Times New Roman"/>
              <a:ea typeface="Times New Roman"/>
              <a:cs typeface="Times New Roman"/>
              <a:sym typeface="Times New Roman"/>
            </a:endParaRPr>
          </a:p>
          <a:p>
            <a:pPr indent="-139700" lvl="0" marL="139700" rtl="0" algn="l">
              <a:lnSpc>
                <a:spcPct val="100000"/>
              </a:lnSpc>
              <a:spcBef>
                <a:spcPts val="500"/>
              </a:spcBef>
              <a:spcAft>
                <a:spcPts val="0"/>
              </a:spcAft>
              <a:buSzPts val="1400"/>
              <a:buFont typeface="Times New Roman"/>
              <a:buChar char="●"/>
            </a:pPr>
            <a:r>
              <a:rPr lang="en">
                <a:latin typeface="Times New Roman"/>
                <a:ea typeface="Times New Roman"/>
                <a:cs typeface="Times New Roman"/>
                <a:sym typeface="Times New Roman"/>
              </a:rPr>
              <a:t>Variable being predicted is continuous. → </a:t>
            </a:r>
            <a:r>
              <a:rPr i="1" lang="en">
                <a:latin typeface="Times New Roman"/>
                <a:ea typeface="Times New Roman"/>
                <a:cs typeface="Times New Roman"/>
                <a:sym typeface="Times New Roman"/>
              </a:rPr>
              <a:t>Use logistic regression</a:t>
            </a:r>
            <a:endParaRPr i="1">
              <a:latin typeface="Times New Roman"/>
              <a:ea typeface="Times New Roman"/>
              <a:cs typeface="Times New Roman"/>
              <a:sym typeface="Times New Roman"/>
            </a:endParaRPr>
          </a:p>
          <a:p>
            <a:pPr indent="0" lvl="0" marL="139700" rtl="0" algn="l">
              <a:lnSpc>
                <a:spcPct val="100000"/>
              </a:lnSpc>
              <a:spcBef>
                <a:spcPts val="500"/>
              </a:spcBef>
              <a:spcAft>
                <a:spcPts val="0"/>
              </a:spcAft>
              <a:buSzPts val="1400"/>
              <a:buNone/>
            </a:pPr>
            <a:r>
              <a:t/>
            </a:r>
            <a:endParaRPr>
              <a:latin typeface="Times New Roman"/>
              <a:ea typeface="Times New Roman"/>
              <a:cs typeface="Times New Roman"/>
              <a:sym typeface="Times New Roman"/>
            </a:endParaRPr>
          </a:p>
          <a:p>
            <a:pPr indent="-139700" lvl="0" marL="139700" rtl="0" algn="l">
              <a:lnSpc>
                <a:spcPct val="100000"/>
              </a:lnSpc>
              <a:spcBef>
                <a:spcPts val="500"/>
              </a:spcBef>
              <a:spcAft>
                <a:spcPts val="0"/>
              </a:spcAft>
              <a:buSzPts val="1400"/>
              <a:buFont typeface="Times New Roman"/>
              <a:buChar char="●"/>
            </a:pPr>
            <a:r>
              <a:rPr lang="en">
                <a:latin typeface="Times New Roman"/>
                <a:ea typeface="Times New Roman"/>
                <a:cs typeface="Times New Roman"/>
                <a:sym typeface="Times New Roman"/>
              </a:rPr>
              <a:t>Predictor variables are independent → </a:t>
            </a:r>
            <a:r>
              <a:rPr i="1" lang="en">
                <a:latin typeface="Times New Roman"/>
                <a:ea typeface="Times New Roman"/>
                <a:cs typeface="Times New Roman"/>
                <a:sym typeface="Times New Roman"/>
              </a:rPr>
              <a:t>Remove variables from analysis</a:t>
            </a:r>
            <a:endParaRPr i="1">
              <a:latin typeface="Times New Roman"/>
              <a:ea typeface="Times New Roman"/>
              <a:cs typeface="Times New Roman"/>
              <a:sym typeface="Times New Roman"/>
            </a:endParaRPr>
          </a:p>
          <a:p>
            <a:pPr indent="0" lvl="0" marL="0" rtl="0" algn="l">
              <a:lnSpc>
                <a:spcPct val="100000"/>
              </a:lnSpc>
              <a:spcBef>
                <a:spcPts val="500"/>
              </a:spcBef>
              <a:spcAft>
                <a:spcPts val="0"/>
              </a:spcAft>
              <a:buSzPts val="14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400"/>
              <a:buNone/>
            </a:pPr>
            <a:r>
              <a:t/>
            </a:r>
            <a:endParaRPr>
              <a:latin typeface="Times New Roman"/>
              <a:ea typeface="Times New Roman"/>
              <a:cs typeface="Times New Roman"/>
              <a:sym typeface="Times New Roman"/>
            </a:endParaRPr>
          </a:p>
          <a:p>
            <a:pPr indent="-50800" lvl="0" marL="139700" rtl="0" algn="l">
              <a:lnSpc>
                <a:spcPct val="100000"/>
              </a:lnSpc>
              <a:spcBef>
                <a:spcPts val="700"/>
              </a:spcBef>
              <a:spcAft>
                <a:spcPts val="0"/>
              </a:spcAft>
              <a:buSzPts val="1400"/>
              <a:buNone/>
            </a:pPr>
            <a:r>
              <a:t/>
            </a:r>
            <a:endParaRPr>
              <a:latin typeface="Times New Roman"/>
              <a:ea typeface="Times New Roman"/>
              <a:cs typeface="Times New Roman"/>
              <a:sym typeface="Times New Roman"/>
            </a:endParaRPr>
          </a:p>
        </p:txBody>
      </p:sp>
      <p:sp>
        <p:nvSpPr>
          <p:cNvPr id="977" name="Google Shape;977;p153"/>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154"/>
          <p:cNvPicPr preferRelativeResize="0"/>
          <p:nvPr/>
        </p:nvPicPr>
        <p:blipFill>
          <a:blip r:embed="rId3">
            <a:alphaModFix/>
          </a:blip>
          <a:stretch>
            <a:fillRect/>
          </a:stretch>
        </p:blipFill>
        <p:spPr>
          <a:xfrm>
            <a:off x="1546763" y="152400"/>
            <a:ext cx="6050464" cy="4838700"/>
          </a:xfrm>
          <a:prstGeom prst="rect">
            <a:avLst/>
          </a:prstGeom>
          <a:noFill/>
          <a:ln>
            <a:noFill/>
          </a:ln>
        </p:spPr>
      </p:pic>
      <p:sp>
        <p:nvSpPr>
          <p:cNvPr id="983" name="Google Shape;983;p154"/>
          <p:cNvSpPr/>
          <p:nvPr/>
        </p:nvSpPr>
        <p:spPr>
          <a:xfrm>
            <a:off x="5365625" y="3592575"/>
            <a:ext cx="393900" cy="15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4"/>
          <p:cNvSpPr/>
          <p:nvPr/>
        </p:nvSpPr>
        <p:spPr>
          <a:xfrm>
            <a:off x="2908750" y="3592575"/>
            <a:ext cx="512400" cy="15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4"/>
          <p:cNvSpPr/>
          <p:nvPr/>
        </p:nvSpPr>
        <p:spPr>
          <a:xfrm>
            <a:off x="7025425" y="1587225"/>
            <a:ext cx="4692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55"/>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Check for Multicollinearity</a:t>
            </a:r>
            <a:endParaRPr/>
          </a:p>
        </p:txBody>
      </p:sp>
      <p:sp>
        <p:nvSpPr>
          <p:cNvPr id="992" name="Google Shape;992;p155"/>
          <p:cNvSpPr txBox="1"/>
          <p:nvPr>
            <p:ph idx="1" type="body"/>
          </p:nvPr>
        </p:nvSpPr>
        <p:spPr>
          <a:xfrm>
            <a:off x="800100" y="1438331"/>
            <a:ext cx="7543800" cy="3087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sz="1700"/>
              <a:t>Create a correlation matrix of the independent variables in the model</a:t>
            </a:r>
            <a:endParaRPr sz="1700">
              <a:solidFill>
                <a:srgbClr val="FF0000"/>
              </a:solidFill>
            </a:endParaRPr>
          </a:p>
          <a:p>
            <a:pPr indent="0" lvl="0" marL="0" rtl="0" algn="l">
              <a:lnSpc>
                <a:spcPct val="100000"/>
              </a:lnSpc>
              <a:spcBef>
                <a:spcPts val="700"/>
              </a:spcBef>
              <a:spcAft>
                <a:spcPts val="0"/>
              </a:spcAft>
              <a:buSzPts val="1300"/>
              <a:buNone/>
            </a:pPr>
            <a:r>
              <a:t/>
            </a:r>
            <a:endParaRPr sz="1700"/>
          </a:p>
          <a:p>
            <a:pPr indent="0" lvl="0" marL="0" rtl="0" algn="l">
              <a:lnSpc>
                <a:spcPct val="100000"/>
              </a:lnSpc>
              <a:spcBef>
                <a:spcPts val="700"/>
              </a:spcBef>
              <a:spcAft>
                <a:spcPts val="0"/>
              </a:spcAft>
              <a:buSzPts val="1300"/>
              <a:buNone/>
            </a:pPr>
            <a:r>
              <a:t/>
            </a:r>
            <a:endParaRPr sz="1700"/>
          </a:p>
          <a:p>
            <a:pPr indent="0" lvl="0" marL="0" rtl="0" algn="l">
              <a:lnSpc>
                <a:spcPct val="100000"/>
              </a:lnSpc>
              <a:spcBef>
                <a:spcPts val="700"/>
              </a:spcBef>
              <a:spcAft>
                <a:spcPts val="0"/>
              </a:spcAft>
              <a:buSzPts val="1300"/>
              <a:buNone/>
            </a:pPr>
            <a:r>
              <a:t/>
            </a:r>
            <a:endParaRPr sz="1700"/>
          </a:p>
          <a:p>
            <a:pPr indent="0" lvl="0" marL="0" rtl="0" algn="l">
              <a:lnSpc>
                <a:spcPct val="100000"/>
              </a:lnSpc>
              <a:spcBef>
                <a:spcPts val="700"/>
              </a:spcBef>
              <a:spcAft>
                <a:spcPts val="0"/>
              </a:spcAft>
              <a:buSzPts val="1300"/>
              <a:buNone/>
            </a:pPr>
            <a:r>
              <a:t/>
            </a:r>
            <a:endParaRPr sz="1700"/>
          </a:p>
          <a:p>
            <a:pPr indent="0" lvl="0" marL="0" rtl="0" algn="l">
              <a:lnSpc>
                <a:spcPct val="100000"/>
              </a:lnSpc>
              <a:spcBef>
                <a:spcPts val="700"/>
              </a:spcBef>
              <a:spcAft>
                <a:spcPts val="0"/>
              </a:spcAft>
              <a:buSzPts val="1300"/>
              <a:buNone/>
            </a:pPr>
            <a:r>
              <a:t/>
            </a:r>
            <a:endParaRPr sz="1700"/>
          </a:p>
          <a:p>
            <a:pPr indent="0" lvl="0" marL="0" rtl="0" algn="l">
              <a:lnSpc>
                <a:spcPct val="100000"/>
              </a:lnSpc>
              <a:spcBef>
                <a:spcPts val="700"/>
              </a:spcBef>
              <a:spcAft>
                <a:spcPts val="0"/>
              </a:spcAft>
              <a:buSzPts val="1300"/>
              <a:buNone/>
            </a:pPr>
            <a:r>
              <a:t/>
            </a:r>
            <a:endParaRPr sz="1700"/>
          </a:p>
          <a:p>
            <a:pPr indent="0" lvl="0" marL="0" rtl="0" algn="l">
              <a:lnSpc>
                <a:spcPct val="100000"/>
              </a:lnSpc>
              <a:spcBef>
                <a:spcPts val="700"/>
              </a:spcBef>
              <a:spcAft>
                <a:spcPts val="0"/>
              </a:spcAft>
              <a:buSzPts val="1300"/>
              <a:buNone/>
            </a:pPr>
            <a:r>
              <a:t/>
            </a:r>
            <a:endParaRPr sz="1700"/>
          </a:p>
          <a:p>
            <a:pPr indent="0" lvl="0" marL="0" rtl="0" algn="l">
              <a:lnSpc>
                <a:spcPct val="100000"/>
              </a:lnSpc>
              <a:spcBef>
                <a:spcPts val="700"/>
              </a:spcBef>
              <a:spcAft>
                <a:spcPts val="0"/>
              </a:spcAft>
              <a:buSzPts val="1300"/>
              <a:buNone/>
            </a:pPr>
            <a:r>
              <a:rPr lang="en" sz="1700"/>
              <a:t>For variables with high correlation, try removing the less significant variable in the model </a:t>
            </a:r>
            <a:endParaRPr sz="1700"/>
          </a:p>
        </p:txBody>
      </p:sp>
      <p:sp>
        <p:nvSpPr>
          <p:cNvPr id="993" name="Google Shape;993;p155"/>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994" name="Google Shape;994;p155"/>
          <p:cNvPicPr preferRelativeResize="0"/>
          <p:nvPr/>
        </p:nvPicPr>
        <p:blipFill rotWithShape="1">
          <a:blip r:embed="rId3">
            <a:alphaModFix/>
          </a:blip>
          <a:srcRect b="33098" l="4907" r="65564" t="34560"/>
          <a:stretch/>
        </p:blipFill>
        <p:spPr>
          <a:xfrm>
            <a:off x="1285125" y="2024025"/>
            <a:ext cx="6424363" cy="1979158"/>
          </a:xfrm>
          <a:prstGeom prst="rect">
            <a:avLst/>
          </a:prstGeom>
          <a:noFill/>
          <a:ln>
            <a:noFill/>
          </a:ln>
        </p:spPr>
      </p:pic>
      <p:sp>
        <p:nvSpPr>
          <p:cNvPr id="995" name="Google Shape;995;p155"/>
          <p:cNvSpPr txBox="1"/>
          <p:nvPr/>
        </p:nvSpPr>
        <p:spPr>
          <a:xfrm>
            <a:off x="1382381" y="1956150"/>
            <a:ext cx="2146200" cy="299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entury Gothic"/>
                <a:ea typeface="Century Gothic"/>
                <a:cs typeface="Century Gothic"/>
                <a:sym typeface="Century Gothic"/>
              </a:rPr>
              <a:t>(subset of correlation matrix)</a:t>
            </a:r>
            <a:endParaRPr b="0" i="0" sz="11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pic>
        <p:nvPicPr>
          <p:cNvPr id="1001" name="Google Shape;1001;p156"/>
          <p:cNvPicPr preferRelativeResize="0"/>
          <p:nvPr/>
        </p:nvPicPr>
        <p:blipFill rotWithShape="1">
          <a:blip r:embed="rId3">
            <a:alphaModFix/>
          </a:blip>
          <a:srcRect b="0" l="0" r="0" t="0"/>
          <a:stretch/>
        </p:blipFill>
        <p:spPr>
          <a:xfrm>
            <a:off x="1996131" y="514350"/>
            <a:ext cx="1993051" cy="2057400"/>
          </a:xfrm>
          <a:prstGeom prst="rect">
            <a:avLst/>
          </a:prstGeom>
          <a:noFill/>
          <a:ln>
            <a:noFill/>
          </a:ln>
        </p:spPr>
      </p:pic>
      <p:pic>
        <p:nvPicPr>
          <p:cNvPr id="1002" name="Google Shape;1002;p156"/>
          <p:cNvPicPr preferRelativeResize="0"/>
          <p:nvPr/>
        </p:nvPicPr>
        <p:blipFill rotWithShape="1">
          <a:blip r:embed="rId4">
            <a:alphaModFix/>
          </a:blip>
          <a:srcRect b="0" l="0" r="0" t="0"/>
          <a:stretch/>
        </p:blipFill>
        <p:spPr>
          <a:xfrm>
            <a:off x="4846463" y="514350"/>
            <a:ext cx="1993051" cy="2057400"/>
          </a:xfrm>
          <a:prstGeom prst="rect">
            <a:avLst/>
          </a:prstGeom>
          <a:noFill/>
          <a:ln>
            <a:noFill/>
          </a:ln>
        </p:spPr>
      </p:pic>
      <p:sp>
        <p:nvSpPr>
          <p:cNvPr id="1003" name="Google Shape;1003;p156"/>
          <p:cNvSpPr txBox="1"/>
          <p:nvPr>
            <p:ph idx="12" type="sldNum"/>
          </p:nvPr>
        </p:nvSpPr>
        <p:spPr>
          <a:xfrm>
            <a:off x="5889307" y="3102328"/>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1004" name="Google Shape;1004;p156"/>
          <p:cNvPicPr preferRelativeResize="0"/>
          <p:nvPr/>
        </p:nvPicPr>
        <p:blipFill rotWithShape="1">
          <a:blip r:embed="rId5">
            <a:alphaModFix/>
          </a:blip>
          <a:srcRect b="0" l="0" r="0" t="0"/>
          <a:stretch/>
        </p:blipFill>
        <p:spPr>
          <a:xfrm>
            <a:off x="4846469" y="2571727"/>
            <a:ext cx="1993051" cy="2057400"/>
          </a:xfrm>
          <a:prstGeom prst="rect">
            <a:avLst/>
          </a:prstGeom>
          <a:noFill/>
          <a:ln>
            <a:noFill/>
          </a:ln>
        </p:spPr>
      </p:pic>
      <p:pic>
        <p:nvPicPr>
          <p:cNvPr id="1005" name="Google Shape;1005;p156"/>
          <p:cNvPicPr preferRelativeResize="0"/>
          <p:nvPr/>
        </p:nvPicPr>
        <p:blipFill rotWithShape="1">
          <a:blip r:embed="rId6">
            <a:alphaModFix/>
          </a:blip>
          <a:srcRect b="0" l="0" r="0" t="0"/>
          <a:stretch/>
        </p:blipFill>
        <p:spPr>
          <a:xfrm>
            <a:off x="1996113" y="2571727"/>
            <a:ext cx="1993051" cy="20574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157"/>
          <p:cNvPicPr preferRelativeResize="0"/>
          <p:nvPr/>
        </p:nvPicPr>
        <p:blipFill>
          <a:blip r:embed="rId3">
            <a:alphaModFix/>
          </a:blip>
          <a:stretch>
            <a:fillRect/>
          </a:stretch>
        </p:blipFill>
        <p:spPr>
          <a:xfrm>
            <a:off x="1029113" y="152400"/>
            <a:ext cx="7085774" cy="48387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58"/>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Q-Q Plot</a:t>
            </a:r>
            <a:endParaRPr/>
          </a:p>
        </p:txBody>
      </p:sp>
      <p:sp>
        <p:nvSpPr>
          <p:cNvPr id="1017" name="Google Shape;1017;p158"/>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1018" name="Google Shape;1018;p158"/>
          <p:cNvPicPr preferRelativeResize="0"/>
          <p:nvPr/>
        </p:nvPicPr>
        <p:blipFill rotWithShape="1">
          <a:blip r:embed="rId3">
            <a:alphaModFix/>
          </a:blip>
          <a:srcRect b="12190" l="5292" r="77223" t="37248"/>
          <a:stretch/>
        </p:blipFill>
        <p:spPr>
          <a:xfrm>
            <a:off x="2318325" y="1150669"/>
            <a:ext cx="4321063" cy="3514594"/>
          </a:xfrm>
          <a:prstGeom prst="rect">
            <a:avLst/>
          </a:prstGeom>
          <a:noFill/>
          <a:ln>
            <a:noFill/>
          </a:ln>
        </p:spPr>
      </p:pic>
      <p:sp>
        <p:nvSpPr>
          <p:cNvPr id="1019" name="Google Shape;1019;p158"/>
          <p:cNvSpPr txBox="1"/>
          <p:nvPr/>
        </p:nvSpPr>
        <p:spPr>
          <a:xfrm>
            <a:off x="1747125" y="4665275"/>
            <a:ext cx="67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the Q-Q Plot is not on the </a:t>
            </a:r>
            <a:r>
              <a:rPr lang="en"/>
              <a:t>diagonal</a:t>
            </a:r>
            <a:r>
              <a:rPr lang="en"/>
              <a:t>, the data is likely skewed in some way</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59"/>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3600"/>
              <a:buFont typeface="Century Gothic"/>
              <a:buNone/>
            </a:pPr>
            <a:r>
              <a:rPr lang="en"/>
              <a:t>Bad Residuals</a:t>
            </a:r>
            <a:endParaRPr/>
          </a:p>
        </p:txBody>
      </p:sp>
      <p:pic>
        <p:nvPicPr>
          <p:cNvPr id="1025" name="Google Shape;1025;p159"/>
          <p:cNvPicPr preferRelativeResize="0"/>
          <p:nvPr>
            <p:ph idx="1" type="body"/>
          </p:nvPr>
        </p:nvPicPr>
        <p:blipFill rotWithShape="1">
          <a:blip r:embed="rId3">
            <a:alphaModFix/>
          </a:blip>
          <a:srcRect b="0" l="0" r="0" t="0"/>
          <a:stretch/>
        </p:blipFill>
        <p:spPr>
          <a:xfrm>
            <a:off x="1798231" y="2991147"/>
            <a:ext cx="3072600" cy="1845600"/>
          </a:xfrm>
          <a:prstGeom prst="rect">
            <a:avLst/>
          </a:prstGeom>
          <a:noFill/>
          <a:ln>
            <a:noFill/>
          </a:ln>
        </p:spPr>
      </p:pic>
      <p:pic>
        <p:nvPicPr>
          <p:cNvPr id="1026" name="Google Shape;1026;p159"/>
          <p:cNvPicPr preferRelativeResize="0"/>
          <p:nvPr/>
        </p:nvPicPr>
        <p:blipFill rotWithShape="1">
          <a:blip r:embed="rId4">
            <a:alphaModFix/>
          </a:blip>
          <a:srcRect b="0" l="0" r="0" t="0"/>
          <a:stretch/>
        </p:blipFill>
        <p:spPr>
          <a:xfrm>
            <a:off x="5480600" y="2991147"/>
            <a:ext cx="3072643" cy="1845648"/>
          </a:xfrm>
          <a:prstGeom prst="rect">
            <a:avLst/>
          </a:prstGeom>
          <a:noFill/>
          <a:ln>
            <a:noFill/>
          </a:ln>
        </p:spPr>
      </p:pic>
      <p:pic>
        <p:nvPicPr>
          <p:cNvPr id="1027" name="Google Shape;1027;p159"/>
          <p:cNvPicPr preferRelativeResize="0"/>
          <p:nvPr/>
        </p:nvPicPr>
        <p:blipFill rotWithShape="1">
          <a:blip r:embed="rId5">
            <a:alphaModFix/>
          </a:blip>
          <a:srcRect b="0" l="0" r="0" t="0"/>
          <a:stretch/>
        </p:blipFill>
        <p:spPr>
          <a:xfrm>
            <a:off x="5505169" y="1061721"/>
            <a:ext cx="3048074" cy="1818684"/>
          </a:xfrm>
          <a:prstGeom prst="rect">
            <a:avLst/>
          </a:prstGeom>
          <a:noFill/>
          <a:ln>
            <a:noFill/>
          </a:ln>
        </p:spPr>
      </p:pic>
      <p:sp>
        <p:nvSpPr>
          <p:cNvPr id="1028" name="Google Shape;1028;p159"/>
          <p:cNvSpPr txBox="1"/>
          <p:nvPr/>
        </p:nvSpPr>
        <p:spPr>
          <a:xfrm>
            <a:off x="259169" y="1391536"/>
            <a:ext cx="1399500" cy="2977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Century Gothic"/>
                <a:ea typeface="Century Gothic"/>
                <a:cs typeface="Century Gothic"/>
                <a:sym typeface="Century Gothic"/>
              </a:rPr>
              <a:t>Bad Mean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Century Gothic"/>
                <a:ea typeface="Century Gothic"/>
                <a:cs typeface="Century Gothic"/>
                <a:sym typeface="Century Gothic"/>
              </a:rPr>
              <a:t>Bad Variance</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0"/>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62626"/>
              </a:buClr>
              <a:buSzPts val="3600"/>
              <a:buFont typeface="Century Gothic"/>
              <a:buNone/>
            </a:pPr>
            <a:r>
              <a:rPr lang="en"/>
              <a:t>How Well Does our Model Fit?</a:t>
            </a:r>
            <a:endParaRPr/>
          </a:p>
        </p:txBody>
      </p:sp>
      <p:sp>
        <p:nvSpPr>
          <p:cNvPr id="1034" name="Google Shape;1034;p160"/>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rmAutofit fontScale="70000" lnSpcReduction="10000"/>
          </a:bodyPr>
          <a:lstStyle/>
          <a:p>
            <a:pPr indent="-113029" lvl="0" marL="139700" rtl="0" algn="l">
              <a:lnSpc>
                <a:spcPct val="100000"/>
              </a:lnSpc>
              <a:spcBef>
                <a:spcPts val="0"/>
              </a:spcBef>
              <a:spcAft>
                <a:spcPts val="0"/>
              </a:spcAft>
              <a:buSzPct val="77777"/>
              <a:buChar char="●"/>
            </a:pPr>
            <a:r>
              <a:rPr b="1" lang="en"/>
              <a:t>Coefficient of Determination, </a:t>
            </a:r>
            <a:r>
              <a:rPr i="1" lang="en"/>
              <a:t>R</a:t>
            </a:r>
            <a:r>
              <a:rPr baseline="30000" i="1" lang="en"/>
              <a:t>2</a:t>
            </a:r>
            <a:r>
              <a:rPr i="1" lang="en"/>
              <a:t> : </a:t>
            </a:r>
            <a:r>
              <a:rPr lang="en"/>
              <a:t>Indicates how well data fit a statistical model or the proportion of total variation in outcome explained by the model</a:t>
            </a:r>
            <a:endParaRPr/>
          </a:p>
          <a:p>
            <a:pPr indent="-189230" lvl="0" marL="254000" rtl="0" algn="l">
              <a:lnSpc>
                <a:spcPct val="100000"/>
              </a:lnSpc>
              <a:spcBef>
                <a:spcPts val="600"/>
              </a:spcBef>
              <a:spcAft>
                <a:spcPts val="0"/>
              </a:spcAft>
              <a:buClr>
                <a:srgbClr val="483F46"/>
              </a:buClr>
              <a:buSzPct val="77777"/>
              <a:buFont typeface="Arial"/>
              <a:buChar char="•"/>
            </a:pPr>
            <a:r>
              <a:rPr i="1" lang="en"/>
              <a:t>R</a:t>
            </a:r>
            <a:r>
              <a:rPr baseline="30000" lang="en"/>
              <a:t>2 </a:t>
            </a:r>
            <a:r>
              <a:rPr lang="en"/>
              <a:t>= 1: Regression line fits perfectly, independent variables explain all variance in outcome variable</a:t>
            </a:r>
            <a:endParaRPr/>
          </a:p>
          <a:p>
            <a:pPr indent="-189230" lvl="0" marL="254000" rtl="0" algn="l">
              <a:lnSpc>
                <a:spcPct val="100000"/>
              </a:lnSpc>
              <a:spcBef>
                <a:spcPts val="600"/>
              </a:spcBef>
              <a:spcAft>
                <a:spcPts val="0"/>
              </a:spcAft>
              <a:buClr>
                <a:srgbClr val="483F46"/>
              </a:buClr>
              <a:buSzPct val="77777"/>
              <a:buFont typeface="Arial"/>
              <a:buChar char="•"/>
            </a:pPr>
            <a:r>
              <a:rPr i="1" lang="en"/>
              <a:t>R</a:t>
            </a:r>
            <a:r>
              <a:rPr baseline="30000" lang="en"/>
              <a:t>2 </a:t>
            </a:r>
            <a:r>
              <a:rPr lang="en"/>
              <a:t>= 0: Regression line does not fit at all; independent variables explain no variance in outcome variable</a:t>
            </a:r>
            <a:endParaRPr/>
          </a:p>
          <a:p>
            <a:pPr indent="-139700" lvl="0" marL="254000" rtl="0" algn="l">
              <a:lnSpc>
                <a:spcPct val="100000"/>
              </a:lnSpc>
              <a:spcBef>
                <a:spcPts val="600"/>
              </a:spcBef>
              <a:spcAft>
                <a:spcPts val="0"/>
              </a:spcAft>
              <a:buClr>
                <a:srgbClr val="483F46"/>
              </a:buClr>
              <a:buSzPct val="100000"/>
              <a:buFont typeface="Arial"/>
              <a:buNone/>
            </a:pPr>
            <a:r>
              <a:t/>
            </a:r>
            <a:endParaRPr sz="1200"/>
          </a:p>
          <a:p>
            <a:pPr indent="0" lvl="0" marL="139700" rtl="0" algn="l">
              <a:lnSpc>
                <a:spcPct val="100000"/>
              </a:lnSpc>
              <a:spcBef>
                <a:spcPts val="600"/>
              </a:spcBef>
              <a:spcAft>
                <a:spcPts val="0"/>
              </a:spcAft>
              <a:buSzPct val="77777"/>
              <a:buNone/>
            </a:pPr>
            <a:r>
              <a:t/>
            </a:r>
            <a:endParaRPr/>
          </a:p>
          <a:p>
            <a:pPr indent="50800" lvl="0" marL="38100" rtl="0" algn="l">
              <a:lnSpc>
                <a:spcPct val="100000"/>
              </a:lnSpc>
              <a:spcBef>
                <a:spcPts val="600"/>
              </a:spcBef>
              <a:spcAft>
                <a:spcPts val="0"/>
              </a:spcAft>
              <a:buClr>
                <a:srgbClr val="483F46"/>
              </a:buClr>
              <a:buSzPct val="77777"/>
              <a:buNone/>
            </a:pPr>
            <a:r>
              <a:t/>
            </a:r>
            <a:endParaRPr i="1"/>
          </a:p>
          <a:p>
            <a:pPr indent="0" lvl="0" marL="139700" rtl="0" algn="l">
              <a:lnSpc>
                <a:spcPct val="100000"/>
              </a:lnSpc>
              <a:spcBef>
                <a:spcPts val="600"/>
              </a:spcBef>
              <a:spcAft>
                <a:spcPts val="0"/>
              </a:spcAft>
              <a:buSzPct val="77777"/>
              <a:buNone/>
            </a:pPr>
            <a:r>
              <a:t/>
            </a:r>
            <a:endParaRPr/>
          </a:p>
        </p:txBody>
      </p:sp>
      <p:sp>
        <p:nvSpPr>
          <p:cNvPr id="1035" name="Google Shape;1035;p160"/>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5"/>
          <p:cNvPicPr preferRelativeResize="0"/>
          <p:nvPr/>
        </p:nvPicPr>
        <p:blipFill>
          <a:blip r:embed="rId3">
            <a:alphaModFix/>
          </a:blip>
          <a:stretch>
            <a:fillRect/>
          </a:stretch>
        </p:blipFill>
        <p:spPr>
          <a:xfrm>
            <a:off x="2662238" y="190500"/>
            <a:ext cx="3819525" cy="47625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1"/>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1400"/>
              <a:buNone/>
            </a:pPr>
            <a:r>
              <a:rPr lang="en"/>
              <a:t>A Note about R</a:t>
            </a:r>
            <a:r>
              <a:rPr baseline="30000" lang="en"/>
              <a:t>2</a:t>
            </a:r>
            <a:endParaRPr/>
          </a:p>
        </p:txBody>
      </p:sp>
      <p:sp>
        <p:nvSpPr>
          <p:cNvPr id="1042" name="Google Shape;1042;p161"/>
          <p:cNvSpPr txBox="1"/>
          <p:nvPr>
            <p:ph idx="1" type="body"/>
          </p:nvPr>
        </p:nvSpPr>
        <p:spPr>
          <a:xfrm>
            <a:off x="600075" y="1183000"/>
            <a:ext cx="8056200" cy="2211900"/>
          </a:xfrm>
          <a:prstGeom prst="rect">
            <a:avLst/>
          </a:prstGeom>
          <a:noFill/>
          <a:ln>
            <a:noFill/>
          </a:ln>
        </p:spPr>
        <p:txBody>
          <a:bodyPr anchorCtr="0" anchor="t" bIns="34275" lIns="68575" spcFirstLastPara="1" rIns="68575" wrap="square" tIns="34275">
            <a:noAutofit/>
          </a:bodyPr>
          <a:lstStyle/>
          <a:p>
            <a:pPr indent="-254000" lvl="0" marL="254000" rtl="0" algn="l">
              <a:lnSpc>
                <a:spcPct val="100000"/>
              </a:lnSpc>
              <a:spcBef>
                <a:spcPts val="0"/>
              </a:spcBef>
              <a:spcAft>
                <a:spcPts val="0"/>
              </a:spcAft>
              <a:buClr>
                <a:schemeClr val="hlink"/>
              </a:buClr>
              <a:buSzPts val="1800"/>
              <a:buChar char="▪"/>
            </a:pPr>
            <a:r>
              <a:rPr lang="en">
                <a:solidFill>
                  <a:schemeClr val="dk1"/>
                </a:solidFill>
              </a:rPr>
              <a:t>WARNING:  The R</a:t>
            </a:r>
            <a:r>
              <a:rPr baseline="30000" lang="en">
                <a:solidFill>
                  <a:schemeClr val="dk1"/>
                </a:solidFill>
              </a:rPr>
              <a:t>2</a:t>
            </a:r>
            <a:r>
              <a:rPr lang="en">
                <a:solidFill>
                  <a:schemeClr val="dk1"/>
                </a:solidFill>
              </a:rPr>
              <a:t> statistic can be artificially inflated by adding </a:t>
            </a:r>
            <a:r>
              <a:rPr i="1" lang="en" u="sng">
                <a:solidFill>
                  <a:schemeClr val="dk1"/>
                </a:solidFill>
              </a:rPr>
              <a:t>any</a:t>
            </a:r>
            <a:r>
              <a:rPr lang="en">
                <a:solidFill>
                  <a:schemeClr val="dk1"/>
                </a:solidFill>
              </a:rPr>
              <a:t> independent variable to the model. </a:t>
            </a:r>
            <a:endParaRPr>
              <a:solidFill>
                <a:schemeClr val="dk1"/>
              </a:solidFill>
            </a:endParaRPr>
          </a:p>
          <a:p>
            <a:pPr indent="0" lvl="0" marL="342900" rtl="0" algn="l">
              <a:lnSpc>
                <a:spcPct val="100000"/>
              </a:lnSpc>
              <a:spcBef>
                <a:spcPts val="0"/>
              </a:spcBef>
              <a:spcAft>
                <a:spcPts val="0"/>
              </a:spcAft>
              <a:buSzPts val="1400"/>
              <a:buNone/>
            </a:pPr>
            <a:r>
              <a:t/>
            </a:r>
            <a:endParaRPr>
              <a:solidFill>
                <a:schemeClr val="dk1"/>
              </a:solidFill>
            </a:endParaRPr>
          </a:p>
          <a:p>
            <a:pPr indent="0" lvl="0" marL="342900" rtl="0" algn="l">
              <a:lnSpc>
                <a:spcPct val="100000"/>
              </a:lnSpc>
              <a:spcBef>
                <a:spcPts val="0"/>
              </a:spcBef>
              <a:spcAft>
                <a:spcPts val="0"/>
              </a:spcAft>
              <a:buSzPts val="1400"/>
              <a:buNone/>
            </a:pPr>
            <a:r>
              <a:rPr lang="en" sz="900">
                <a:solidFill>
                  <a:schemeClr val="dk1"/>
                </a:solidFill>
              </a:rPr>
              <a:t> </a:t>
            </a:r>
            <a:r>
              <a:rPr lang="en" sz="1400">
                <a:solidFill>
                  <a:schemeClr val="dk1"/>
                </a:solidFill>
              </a:rPr>
              <a:t>R</a:t>
            </a:r>
            <a:r>
              <a:rPr baseline="30000" lang="en" sz="1400">
                <a:solidFill>
                  <a:schemeClr val="dk1"/>
                </a:solidFill>
              </a:rPr>
              <a:t>2</a:t>
            </a:r>
            <a:r>
              <a:rPr lang="en" sz="1400">
                <a:solidFill>
                  <a:schemeClr val="dk1"/>
                </a:solidFill>
              </a:rPr>
              <a:t> assumes that every independent variable in  the model helps to explain variation in the Dependent Variable, so it  tells you the percentage of explained variation as if All IVs in  the model affect the DV.</a:t>
            </a:r>
            <a:endParaRPr sz="1400">
              <a:solidFill>
                <a:schemeClr val="dk1"/>
              </a:solidFill>
            </a:endParaRPr>
          </a:p>
          <a:p>
            <a:pPr indent="0" lvl="0" marL="342900" rtl="0" algn="l">
              <a:lnSpc>
                <a:spcPct val="100000"/>
              </a:lnSpc>
              <a:spcBef>
                <a:spcPts val="0"/>
              </a:spcBef>
              <a:spcAft>
                <a:spcPts val="0"/>
              </a:spcAft>
              <a:buClr>
                <a:srgbClr val="000000"/>
              </a:buClr>
              <a:buSzPts val="1400"/>
              <a:buFont typeface="Arial"/>
              <a:buNone/>
            </a:pPr>
            <a:r>
              <a:rPr lang="en" sz="1400">
                <a:solidFill>
                  <a:schemeClr val="dk1"/>
                </a:solidFill>
              </a:rPr>
              <a:t> </a:t>
            </a:r>
            <a:r>
              <a:rPr lang="en" sz="900">
                <a:solidFill>
                  <a:schemeClr val="dk1"/>
                </a:solidFill>
              </a:rPr>
              <a:t></a:t>
            </a:r>
            <a:endParaRPr>
              <a:solidFill>
                <a:schemeClr val="dk1"/>
              </a:solidFill>
            </a:endParaRPr>
          </a:p>
          <a:p>
            <a:pPr indent="0" lvl="0" marL="342900" rtl="0" algn="l">
              <a:lnSpc>
                <a:spcPct val="100000"/>
              </a:lnSpc>
              <a:spcBef>
                <a:spcPts val="0"/>
              </a:spcBef>
              <a:spcAft>
                <a:spcPts val="0"/>
              </a:spcAft>
              <a:buClr>
                <a:srgbClr val="000000"/>
              </a:buClr>
              <a:buSzPts val="1400"/>
              <a:buFont typeface="Arial"/>
              <a:buNone/>
            </a:pPr>
            <a:r>
              <a:rPr lang="en" sz="1400">
                <a:solidFill>
                  <a:schemeClr val="dk1"/>
                </a:solidFill>
              </a:rPr>
              <a:t>The adjusted R</a:t>
            </a:r>
            <a:r>
              <a:rPr baseline="30000" lang="en" sz="1400">
                <a:solidFill>
                  <a:schemeClr val="dk1"/>
                </a:solidFill>
              </a:rPr>
              <a:t>2</a:t>
            </a:r>
            <a:r>
              <a:rPr lang="en" sz="1400">
                <a:solidFill>
                  <a:schemeClr val="dk1"/>
                </a:solidFill>
              </a:rPr>
              <a:t>:</a:t>
            </a:r>
            <a:endParaRPr sz="1400">
              <a:solidFill>
                <a:schemeClr val="dk1"/>
              </a:solidFill>
            </a:endParaRPr>
          </a:p>
          <a:p>
            <a:pPr indent="0" lvl="0" marL="342900" rtl="0" algn="l">
              <a:lnSpc>
                <a:spcPct val="100000"/>
              </a:lnSpc>
              <a:spcBef>
                <a:spcPts val="0"/>
              </a:spcBef>
              <a:spcAft>
                <a:spcPts val="0"/>
              </a:spcAft>
              <a:buSzPts val="1400"/>
              <a:buNone/>
            </a:pPr>
            <a:r>
              <a:rPr lang="en" sz="1400">
                <a:solidFill>
                  <a:schemeClr val="dk1"/>
                </a:solidFill>
              </a:rPr>
              <a:t>- tells you the percentage of variation explained by  only those IVs that truly  affect the DV </a:t>
            </a:r>
            <a:endParaRPr sz="1400">
              <a:solidFill>
                <a:schemeClr val="dk1"/>
              </a:solidFill>
            </a:endParaRPr>
          </a:p>
          <a:p>
            <a:pPr indent="0" lvl="0" marL="342900" rtl="0" algn="l">
              <a:lnSpc>
                <a:spcPct val="100000"/>
              </a:lnSpc>
              <a:spcBef>
                <a:spcPts val="0"/>
              </a:spcBef>
              <a:spcAft>
                <a:spcPts val="0"/>
              </a:spcAft>
              <a:buClr>
                <a:srgbClr val="000000"/>
              </a:buClr>
              <a:buSzPts val="1400"/>
              <a:buFont typeface="Arial"/>
              <a:buNone/>
            </a:pPr>
            <a:r>
              <a:rPr lang="en" sz="1400">
                <a:solidFill>
                  <a:schemeClr val="dk1"/>
                </a:solidFill>
              </a:rPr>
              <a:t>AND</a:t>
            </a:r>
            <a:endParaRPr sz="1400">
              <a:solidFill>
                <a:schemeClr val="dk1"/>
              </a:solidFill>
            </a:endParaRPr>
          </a:p>
          <a:p>
            <a:pPr indent="0" lvl="0" marL="342900" rtl="0" algn="l">
              <a:lnSpc>
                <a:spcPct val="100000"/>
              </a:lnSpc>
              <a:spcBef>
                <a:spcPts val="0"/>
              </a:spcBef>
              <a:spcAft>
                <a:spcPts val="0"/>
              </a:spcAft>
              <a:buClr>
                <a:srgbClr val="000000"/>
              </a:buClr>
              <a:buSzPts val="1400"/>
              <a:buFont typeface="Arial"/>
              <a:buNone/>
            </a:pPr>
            <a:r>
              <a:rPr lang="en" sz="1400">
                <a:solidFill>
                  <a:schemeClr val="dk1"/>
                </a:solidFill>
              </a:rPr>
              <a:t>- penalizes you for adding independent  variable(s) that do not belong in the  model </a:t>
            </a:r>
            <a:endParaRPr sz="1400">
              <a:solidFill>
                <a:schemeClr val="dk1"/>
              </a:solidFill>
            </a:endParaRPr>
          </a:p>
          <a:p>
            <a:pPr indent="0" lvl="0" marL="0" rtl="0" algn="l">
              <a:lnSpc>
                <a:spcPct val="100000"/>
              </a:lnSpc>
              <a:spcBef>
                <a:spcPts val="0"/>
              </a:spcBef>
              <a:spcAft>
                <a:spcPts val="0"/>
              </a:spcAft>
              <a:buClr>
                <a:srgbClr val="000000"/>
              </a:buClr>
              <a:buSzPts val="1400"/>
              <a:buFont typeface="Arial"/>
              <a:buNone/>
            </a:pPr>
            <a:r>
              <a:rPr lang="en" sz="1400">
                <a:solidFill>
                  <a:schemeClr val="dk1"/>
                </a:solidFill>
              </a:rPr>
              <a:t></a:t>
            </a:r>
            <a:endParaRPr sz="1400">
              <a:solidFill>
                <a:schemeClr val="dk1"/>
              </a:solidFill>
            </a:endParaRPr>
          </a:p>
          <a:p>
            <a:pPr indent="-254000" lvl="0" marL="254000" rtl="0" algn="l">
              <a:lnSpc>
                <a:spcPct val="100000"/>
              </a:lnSpc>
              <a:spcBef>
                <a:spcPts val="400"/>
              </a:spcBef>
              <a:spcAft>
                <a:spcPts val="0"/>
              </a:spcAft>
              <a:buClr>
                <a:schemeClr val="hlink"/>
              </a:buClr>
              <a:buSzPts val="1800"/>
              <a:buFont typeface="Noto Sans Symbols"/>
              <a:buChar char="▪"/>
            </a:pPr>
            <a:r>
              <a:rPr lang="en">
                <a:solidFill>
                  <a:schemeClr val="dk1"/>
                </a:solidFill>
                <a:latin typeface="Tahoma"/>
                <a:ea typeface="Tahoma"/>
                <a:cs typeface="Tahoma"/>
                <a:sym typeface="Tahoma"/>
              </a:rPr>
              <a:t>We can compare adjusted-R</a:t>
            </a:r>
            <a:r>
              <a:rPr baseline="30000" lang="en">
                <a:solidFill>
                  <a:schemeClr val="dk1"/>
                </a:solidFill>
                <a:latin typeface="Tahoma"/>
                <a:ea typeface="Tahoma"/>
                <a:cs typeface="Tahoma"/>
                <a:sym typeface="Tahoma"/>
              </a:rPr>
              <a:t>2</a:t>
            </a:r>
            <a:r>
              <a:rPr lang="en">
                <a:solidFill>
                  <a:schemeClr val="dk1"/>
                </a:solidFill>
                <a:latin typeface="Tahoma"/>
                <a:ea typeface="Tahoma"/>
                <a:cs typeface="Tahoma"/>
                <a:sym typeface="Tahoma"/>
              </a:rPr>
              <a:t> values as a heuristic to tell if adding an additional independent variable really helps.</a:t>
            </a:r>
            <a:endParaRPr/>
          </a:p>
          <a:p>
            <a:pPr indent="0" lvl="0" marL="0" rtl="0" algn="l">
              <a:lnSpc>
                <a:spcPct val="100000"/>
              </a:lnSpc>
              <a:spcBef>
                <a:spcPts val="600"/>
              </a:spcBef>
              <a:spcAft>
                <a:spcPts val="0"/>
              </a:spcAft>
              <a:buSzPts val="1400"/>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10</a:t>
            </a:r>
            <a:r>
              <a:rPr lang="en"/>
              <a:t>. Status Presentations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to consider when presenting your status presentation:</a:t>
            </a:r>
            <a:endParaRPr/>
          </a:p>
        </p:txBody>
      </p:sp>
      <p:sp>
        <p:nvSpPr>
          <p:cNvPr id="1053" name="Google Shape;1053;p1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What have you learned so far?</a:t>
            </a:r>
            <a:endParaRPr/>
          </a:p>
          <a:p>
            <a:pPr indent="-342900" lvl="0" marL="457200" rtl="0" algn="l">
              <a:spcBef>
                <a:spcPts val="0"/>
              </a:spcBef>
              <a:spcAft>
                <a:spcPts val="0"/>
              </a:spcAft>
              <a:buSzPts val="1800"/>
              <a:buChar char="●"/>
            </a:pPr>
            <a:r>
              <a:rPr lang="en"/>
              <a:t>What are you still trying to build?</a:t>
            </a:r>
            <a:endParaRPr/>
          </a:p>
          <a:p>
            <a:pPr indent="-342900" lvl="0" marL="457200" rtl="0" algn="l">
              <a:spcBef>
                <a:spcPts val="0"/>
              </a:spcBef>
              <a:spcAft>
                <a:spcPts val="0"/>
              </a:spcAft>
              <a:buSzPts val="1800"/>
              <a:buChar char="●"/>
            </a:pPr>
            <a:r>
              <a:rPr lang="en"/>
              <a:t>What do you think your client should do differently?</a:t>
            </a:r>
            <a:endParaRPr/>
          </a:p>
          <a:p>
            <a:pPr indent="-342900" lvl="0" marL="457200" rtl="0" algn="l">
              <a:spcBef>
                <a:spcPts val="0"/>
              </a:spcBef>
              <a:spcAft>
                <a:spcPts val="0"/>
              </a:spcAft>
              <a:buSzPts val="1800"/>
              <a:buChar char="●"/>
            </a:pPr>
            <a:r>
              <a:rPr lang="en"/>
              <a:t>How will you test these draft recommendations?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1059" name="Google Shape;1059;p1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Introduction Slide (client/opportunity/team)</a:t>
            </a:r>
            <a:endParaRPr/>
          </a:p>
          <a:p>
            <a:pPr indent="-342900" lvl="0" marL="457200" rtl="0" algn="l">
              <a:spcBef>
                <a:spcPts val="0"/>
              </a:spcBef>
              <a:spcAft>
                <a:spcPts val="0"/>
              </a:spcAft>
              <a:buSzPts val="1800"/>
              <a:buAutoNum type="arabicPeriod"/>
            </a:pPr>
            <a:r>
              <a:rPr lang="en"/>
              <a:t>Frame the Problem (cross-sectional vs. time-series/independent vs. dependent/</a:t>
            </a:r>
            <a:endParaRPr/>
          </a:p>
          <a:p>
            <a:pPr indent="-342900" lvl="0" marL="457200" rtl="0" algn="l">
              <a:spcBef>
                <a:spcPts val="0"/>
              </a:spcBef>
              <a:spcAft>
                <a:spcPts val="0"/>
              </a:spcAft>
              <a:buSzPts val="1800"/>
              <a:buAutoNum type="arabicPeriod"/>
            </a:pPr>
            <a:r>
              <a:rPr lang="en"/>
              <a:t>Questions (hypotheses)</a:t>
            </a:r>
            <a:endParaRPr/>
          </a:p>
          <a:p>
            <a:pPr indent="-342900" lvl="0" marL="457200" rtl="0" algn="l">
              <a:spcBef>
                <a:spcPts val="0"/>
              </a:spcBef>
              <a:spcAft>
                <a:spcPts val="0"/>
              </a:spcAft>
              <a:buSzPts val="1800"/>
              <a:buAutoNum type="arabicPeriod"/>
            </a:pPr>
            <a:r>
              <a:rPr lang="en"/>
              <a:t>Data processing (quality/joins/transformations)</a:t>
            </a:r>
            <a:endParaRPr/>
          </a:p>
          <a:p>
            <a:pPr indent="-342900" lvl="0" marL="457200" rtl="0" algn="l">
              <a:spcBef>
                <a:spcPts val="0"/>
              </a:spcBef>
              <a:spcAft>
                <a:spcPts val="0"/>
              </a:spcAft>
              <a:buSzPts val="1800"/>
              <a:buAutoNum type="arabicPeriod"/>
            </a:pPr>
            <a:r>
              <a:rPr lang="en"/>
              <a:t>Preliminary insights (graphs/charts/trends)</a:t>
            </a:r>
            <a:endParaRPr/>
          </a:p>
          <a:p>
            <a:pPr indent="-342900" lvl="0" marL="457200" rtl="0" algn="l">
              <a:spcBef>
                <a:spcPts val="0"/>
              </a:spcBef>
              <a:spcAft>
                <a:spcPts val="0"/>
              </a:spcAft>
              <a:buSzPts val="1800"/>
              <a:buAutoNum type="arabicPeriod"/>
            </a:pPr>
            <a:r>
              <a:rPr lang="en"/>
              <a:t>Model (design/results)</a:t>
            </a:r>
            <a:endParaRPr/>
          </a:p>
          <a:p>
            <a:pPr indent="-342900" lvl="0" marL="457200" rtl="0" algn="l">
              <a:spcBef>
                <a:spcPts val="0"/>
              </a:spcBef>
              <a:spcAft>
                <a:spcPts val="0"/>
              </a:spcAft>
              <a:buSzPts val="1800"/>
              <a:buAutoNum type="arabicPeriod"/>
            </a:pPr>
            <a:r>
              <a:rPr lang="en"/>
              <a:t>Next steps (improve model)</a:t>
            </a:r>
            <a:endParaRPr/>
          </a:p>
          <a:p>
            <a:pPr indent="-342900" lvl="0" marL="457200" rtl="0" algn="l">
              <a:spcBef>
                <a:spcPts val="0"/>
              </a:spcBef>
              <a:spcAft>
                <a:spcPts val="0"/>
              </a:spcAft>
              <a:buSzPts val="1800"/>
              <a:buAutoNum type="arabicPeriod"/>
            </a:pPr>
            <a:r>
              <a:rPr lang="en"/>
              <a:t>Draft recommendations</a:t>
            </a:r>
            <a:endParaRPr/>
          </a:p>
          <a:p>
            <a:pPr indent="-342900" lvl="0" marL="457200" rtl="0" algn="l">
              <a:spcBef>
                <a:spcPts val="0"/>
              </a:spcBef>
              <a:spcAft>
                <a:spcPts val="0"/>
              </a:spcAft>
              <a:buSzPts val="1800"/>
              <a:buAutoNum type="arabicPeriod"/>
            </a:pPr>
            <a:r>
              <a:rPr lang="en"/>
              <a:t>Backup slides (assumptions/correlations/additional graphs)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6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11. Classification</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pic>
        <p:nvPicPr>
          <p:cNvPr id="1069" name="Google Shape;1069;p166"/>
          <p:cNvPicPr preferRelativeResize="0"/>
          <p:nvPr/>
        </p:nvPicPr>
        <p:blipFill>
          <a:blip r:embed="rId3">
            <a:alphaModFix/>
          </a:blip>
          <a:stretch>
            <a:fillRect/>
          </a:stretch>
        </p:blipFill>
        <p:spPr>
          <a:xfrm>
            <a:off x="152400" y="1013800"/>
            <a:ext cx="8839199" cy="32238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67"/>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1400"/>
              <a:buNone/>
            </a:pPr>
            <a:r>
              <a:rPr lang="en"/>
              <a:t>Predicting Event Probability</a:t>
            </a:r>
            <a:endParaRPr/>
          </a:p>
        </p:txBody>
      </p:sp>
      <p:sp>
        <p:nvSpPr>
          <p:cNvPr id="1075" name="Google Shape;1075;p167"/>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254000" lvl="0" marL="342900" rtl="0" algn="l">
              <a:lnSpc>
                <a:spcPct val="100000"/>
              </a:lnSpc>
              <a:spcBef>
                <a:spcPts val="700"/>
              </a:spcBef>
              <a:spcAft>
                <a:spcPts val="0"/>
              </a:spcAft>
              <a:buSzPts val="1400"/>
              <a:buChar char="●"/>
            </a:pPr>
            <a:r>
              <a:rPr lang="en"/>
              <a:t>You may want to predict a discrete value (will purchase, will be accepted)</a:t>
            </a:r>
            <a:endParaRPr/>
          </a:p>
          <a:p>
            <a:pPr indent="-165100" lvl="0" marL="342900" rtl="0" algn="l">
              <a:lnSpc>
                <a:spcPct val="100000"/>
              </a:lnSpc>
              <a:spcBef>
                <a:spcPts val="700"/>
              </a:spcBef>
              <a:spcAft>
                <a:spcPts val="0"/>
              </a:spcAft>
              <a:buSzPts val="1400"/>
              <a:buNone/>
            </a:pPr>
            <a:r>
              <a:t/>
            </a:r>
            <a:endParaRPr/>
          </a:p>
          <a:p>
            <a:pPr indent="-254000" lvl="0" marL="342900" rtl="0" algn="l">
              <a:lnSpc>
                <a:spcPct val="100000"/>
              </a:lnSpc>
              <a:spcBef>
                <a:spcPts val="700"/>
              </a:spcBef>
              <a:spcAft>
                <a:spcPts val="0"/>
              </a:spcAft>
              <a:buSzPts val="1400"/>
              <a:buChar char="●"/>
            </a:pPr>
            <a:r>
              <a:rPr lang="en"/>
              <a:t>These all have a probability associated with them, but ultimately it will or won’t happen</a:t>
            </a:r>
            <a:endParaRPr/>
          </a:p>
          <a:p>
            <a:pPr indent="-165100" lvl="0" marL="342900" rtl="0" algn="l">
              <a:lnSpc>
                <a:spcPct val="100000"/>
              </a:lnSpc>
              <a:spcBef>
                <a:spcPts val="700"/>
              </a:spcBef>
              <a:spcAft>
                <a:spcPts val="0"/>
              </a:spcAft>
              <a:buSzPts val="1400"/>
              <a:buNone/>
            </a:pPr>
            <a:r>
              <a:t/>
            </a:r>
            <a:endParaRPr/>
          </a:p>
          <a:p>
            <a:pPr indent="-254000" lvl="0" marL="342900" rtl="0" algn="l">
              <a:lnSpc>
                <a:spcPct val="100000"/>
              </a:lnSpc>
              <a:spcBef>
                <a:spcPts val="700"/>
              </a:spcBef>
              <a:spcAft>
                <a:spcPts val="0"/>
              </a:spcAft>
              <a:buSzPts val="1400"/>
              <a:buChar char="●"/>
            </a:pPr>
            <a:r>
              <a:rPr lang="en"/>
              <a:t>What factors influence that?</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68"/>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Warm Up</a:t>
            </a:r>
            <a:endParaRPr/>
          </a:p>
        </p:txBody>
      </p:sp>
      <p:sp>
        <p:nvSpPr>
          <p:cNvPr id="1081" name="Google Shape;1081;p168"/>
          <p:cNvSpPr txBox="1"/>
          <p:nvPr>
            <p:ph idx="1" type="body"/>
          </p:nvPr>
        </p:nvSpPr>
        <p:spPr>
          <a:xfrm>
            <a:off x="600075" y="1183000"/>
            <a:ext cx="7475700" cy="22119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lang="en"/>
              <a:t>You are helping the University of Maryland build a tool to help predict whether or not a rising senior will live on campus in the fall?  How could you build such a model?  How can you assess how accurate it might be?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169"/>
          <p:cNvPicPr preferRelativeResize="0"/>
          <p:nvPr/>
        </p:nvPicPr>
        <p:blipFill>
          <a:blip r:embed="rId3">
            <a:alphaModFix/>
          </a:blip>
          <a:stretch>
            <a:fillRect/>
          </a:stretch>
        </p:blipFill>
        <p:spPr>
          <a:xfrm>
            <a:off x="1119188" y="1014413"/>
            <a:ext cx="6905625" cy="31146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pic>
        <p:nvPicPr>
          <p:cNvPr id="1091" name="Google Shape;1091;p170"/>
          <p:cNvPicPr preferRelativeResize="0"/>
          <p:nvPr/>
        </p:nvPicPr>
        <p:blipFill>
          <a:blip r:embed="rId3">
            <a:alphaModFix/>
          </a:blip>
          <a:stretch>
            <a:fillRect/>
          </a:stretch>
        </p:blipFill>
        <p:spPr>
          <a:xfrm>
            <a:off x="1115788" y="152400"/>
            <a:ext cx="6912428" cy="4838700"/>
          </a:xfrm>
          <a:prstGeom prst="rect">
            <a:avLst/>
          </a:prstGeom>
          <a:noFill/>
          <a:ln>
            <a:noFill/>
          </a:ln>
        </p:spPr>
      </p:pic>
      <p:sp>
        <p:nvSpPr>
          <p:cNvPr id="1092" name="Google Shape;1092;p170"/>
          <p:cNvSpPr/>
          <p:nvPr/>
        </p:nvSpPr>
        <p:spPr>
          <a:xfrm>
            <a:off x="5350125" y="3747425"/>
            <a:ext cx="5124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0"/>
          <p:cNvSpPr/>
          <p:nvPr/>
        </p:nvSpPr>
        <p:spPr>
          <a:xfrm>
            <a:off x="2645525" y="3747425"/>
            <a:ext cx="5754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0"/>
          <p:cNvSpPr/>
          <p:nvPr/>
        </p:nvSpPr>
        <p:spPr>
          <a:xfrm>
            <a:off x="7211250" y="2609225"/>
            <a:ext cx="5754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0"/>
          <p:cNvSpPr/>
          <p:nvPr/>
        </p:nvSpPr>
        <p:spPr>
          <a:xfrm>
            <a:off x="2645525" y="4232750"/>
            <a:ext cx="5754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0"/>
          <p:cNvSpPr/>
          <p:nvPr/>
        </p:nvSpPr>
        <p:spPr>
          <a:xfrm>
            <a:off x="5318625" y="4232750"/>
            <a:ext cx="575400" cy="2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6"/>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1400"/>
              <a:buNone/>
            </a:pPr>
            <a:r>
              <a:rPr b="1" lang="en" sz="2800">
                <a:solidFill>
                  <a:srgbClr val="A61C00"/>
                </a:solidFill>
                <a:latin typeface="Caveat"/>
                <a:ea typeface="Caveat"/>
                <a:cs typeface="Caveat"/>
                <a:sym typeface="Caveat"/>
              </a:rPr>
              <a:t>Spurious </a:t>
            </a:r>
            <a:r>
              <a:rPr b="1" lang="en" sz="2800">
                <a:latin typeface="Caveat"/>
                <a:ea typeface="Caveat"/>
                <a:cs typeface="Caveat"/>
                <a:sym typeface="Caveat"/>
              </a:rPr>
              <a:t>correlations</a:t>
            </a:r>
            <a:endParaRPr b="1" sz="2800">
              <a:latin typeface="Caveat"/>
              <a:ea typeface="Caveat"/>
              <a:cs typeface="Caveat"/>
              <a:sym typeface="Caveat"/>
            </a:endParaRPr>
          </a:p>
        </p:txBody>
      </p:sp>
      <p:sp>
        <p:nvSpPr>
          <p:cNvPr id="168" name="Google Shape;168;p36"/>
          <p:cNvSpPr txBox="1"/>
          <p:nvPr>
            <p:ph idx="1" type="body"/>
          </p:nvPr>
        </p:nvSpPr>
        <p:spPr>
          <a:xfrm>
            <a:off x="800100" y="1577340"/>
            <a:ext cx="7543800" cy="294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400"/>
              <a:buNone/>
            </a:pPr>
            <a:r>
              <a:t/>
            </a:r>
            <a:endParaRPr/>
          </a:p>
        </p:txBody>
      </p:sp>
      <p:pic>
        <p:nvPicPr>
          <p:cNvPr id="169" name="Google Shape;169;p36"/>
          <p:cNvPicPr preferRelativeResize="0"/>
          <p:nvPr/>
        </p:nvPicPr>
        <p:blipFill rotWithShape="1">
          <a:blip r:embed="rId3">
            <a:alphaModFix/>
          </a:blip>
          <a:srcRect b="0" l="0" r="0" t="0"/>
          <a:stretch/>
        </p:blipFill>
        <p:spPr>
          <a:xfrm>
            <a:off x="273113" y="1382719"/>
            <a:ext cx="8602838" cy="339150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71"/>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1400"/>
              <a:buNone/>
            </a:pPr>
            <a:r>
              <a:rPr lang="en"/>
              <a:t>Interpret Logistic Regression</a:t>
            </a:r>
            <a:endParaRPr/>
          </a:p>
        </p:txBody>
      </p:sp>
      <p:sp>
        <p:nvSpPr>
          <p:cNvPr id="1102" name="Google Shape;1102;p171"/>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rmAutofit/>
          </a:bodyPr>
          <a:lstStyle/>
          <a:p>
            <a:pPr indent="-254000" lvl="0" marL="342900" rtl="0" algn="l">
              <a:lnSpc>
                <a:spcPct val="100000"/>
              </a:lnSpc>
              <a:spcBef>
                <a:spcPts val="700"/>
              </a:spcBef>
              <a:spcAft>
                <a:spcPts val="0"/>
              </a:spcAft>
              <a:buSzPts val="1400"/>
              <a:buChar char="●"/>
            </a:pPr>
            <a:r>
              <a:rPr lang="en" sz="1800"/>
              <a:t>Regression coefficients now represent a unit increase in the logit (log-odds)</a:t>
            </a:r>
            <a:endParaRPr/>
          </a:p>
          <a:p>
            <a:pPr indent="-254000" lvl="1" marL="685800" rtl="0" algn="l">
              <a:lnSpc>
                <a:spcPct val="100000"/>
              </a:lnSpc>
              <a:spcBef>
                <a:spcPts val="400"/>
              </a:spcBef>
              <a:spcAft>
                <a:spcPts val="0"/>
              </a:spcAft>
              <a:buSzPts val="1400"/>
              <a:buChar char="◦"/>
            </a:pPr>
            <a:r>
              <a:rPr lang="en" sz="1500"/>
              <a:t>Hard to reason about directly</a:t>
            </a:r>
            <a:endParaRPr/>
          </a:p>
          <a:p>
            <a:pPr indent="-254000" lvl="1" marL="685800" rtl="0" algn="l">
              <a:lnSpc>
                <a:spcPct val="100000"/>
              </a:lnSpc>
              <a:spcBef>
                <a:spcPts val="400"/>
              </a:spcBef>
              <a:spcAft>
                <a:spcPts val="0"/>
              </a:spcAft>
              <a:buSzPts val="1400"/>
              <a:buChar char="◦"/>
            </a:pPr>
            <a:r>
              <a:rPr lang="en" sz="1500"/>
              <a:t>Care more about significance and size relative to other predictors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pic>
        <p:nvPicPr>
          <p:cNvPr id="1107" name="Google Shape;1107;p172"/>
          <p:cNvPicPr preferRelativeResize="0"/>
          <p:nvPr/>
        </p:nvPicPr>
        <p:blipFill rotWithShape="1">
          <a:blip r:embed="rId3">
            <a:alphaModFix/>
          </a:blip>
          <a:srcRect b="0" l="0" r="0" t="0"/>
          <a:stretch/>
        </p:blipFill>
        <p:spPr>
          <a:xfrm>
            <a:off x="2019300" y="1095375"/>
            <a:ext cx="5105400" cy="2952750"/>
          </a:xfrm>
          <a:prstGeom prst="rect">
            <a:avLst/>
          </a:prstGeom>
          <a:noFill/>
          <a:ln>
            <a:noFill/>
          </a:ln>
        </p:spPr>
      </p:pic>
      <p:sp>
        <p:nvSpPr>
          <p:cNvPr id="1108" name="Google Shape;1108;p172"/>
          <p:cNvSpPr txBox="1"/>
          <p:nvPr/>
        </p:nvSpPr>
        <p:spPr>
          <a:xfrm>
            <a:off x="3372500" y="3938275"/>
            <a:ext cx="645600" cy="856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0" i="0" lang="en" sz="1800" u="none" cap="none" strike="noStrike">
                <a:solidFill>
                  <a:schemeClr val="dk1"/>
                </a:solidFill>
                <a:latin typeface="Calibri"/>
                <a:ea typeface="Calibri"/>
                <a:cs typeface="Calibri"/>
                <a:sym typeface="Calibri"/>
              </a:rPr>
              <a:t>80%</a:t>
            </a:r>
            <a:endParaRPr sz="1800">
              <a:solidFill>
                <a:schemeClr val="dk1"/>
              </a:solidFill>
              <a:latin typeface="Calibri"/>
              <a:ea typeface="Calibri"/>
              <a:cs typeface="Calibri"/>
              <a:sym typeface="Calibri"/>
            </a:endParaRPr>
          </a:p>
        </p:txBody>
      </p:sp>
      <p:sp>
        <p:nvSpPr>
          <p:cNvPr id="1109" name="Google Shape;1109;p172"/>
          <p:cNvSpPr txBox="1"/>
          <p:nvPr/>
        </p:nvSpPr>
        <p:spPr>
          <a:xfrm>
            <a:off x="5839825" y="3971925"/>
            <a:ext cx="645600" cy="856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a:t>
            </a:r>
            <a:endParaRPr sz="1800">
              <a:solidFill>
                <a:schemeClr val="dk1"/>
              </a:solidFill>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73"/>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100"/>
              <a:buFont typeface="Calibri"/>
              <a:buNone/>
            </a:pPr>
            <a:r>
              <a:rPr lang="en"/>
              <a:t>Training and Testing</a:t>
            </a:r>
            <a:endParaRPr/>
          </a:p>
        </p:txBody>
      </p:sp>
      <p:sp>
        <p:nvSpPr>
          <p:cNvPr id="1115" name="Google Shape;1115;p173"/>
          <p:cNvSpPr txBox="1"/>
          <p:nvPr>
            <p:ph idx="1" type="body"/>
          </p:nvPr>
        </p:nvSpPr>
        <p:spPr>
          <a:xfrm>
            <a:off x="233775" y="864356"/>
            <a:ext cx="6390600" cy="25623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400"/>
              <a:buChar char="●"/>
            </a:pPr>
            <a:r>
              <a:rPr lang="en"/>
              <a:t>Randomly select around 80% of the observations for training a model</a:t>
            </a:r>
            <a:endParaRPr/>
          </a:p>
          <a:p>
            <a:pPr indent="-342900" lvl="0" marL="457200" rtl="0" algn="l">
              <a:lnSpc>
                <a:spcPct val="90000"/>
              </a:lnSpc>
              <a:spcBef>
                <a:spcPts val="0"/>
              </a:spcBef>
              <a:spcAft>
                <a:spcPts val="0"/>
              </a:spcAft>
              <a:buClr>
                <a:schemeClr val="dk1"/>
              </a:buClr>
              <a:buSzPts val="1400"/>
              <a:buChar char="●"/>
            </a:pPr>
            <a:r>
              <a:rPr lang="en"/>
              <a:t>Build a model and then apply it to the 20% testing data (hold-out sample)</a:t>
            </a:r>
            <a:endParaRPr/>
          </a:p>
          <a:p>
            <a:pPr indent="-342900" lvl="0" marL="457200" rtl="0" algn="l">
              <a:lnSpc>
                <a:spcPct val="90000"/>
              </a:lnSpc>
              <a:spcBef>
                <a:spcPts val="0"/>
              </a:spcBef>
              <a:spcAft>
                <a:spcPts val="0"/>
              </a:spcAft>
              <a:buClr>
                <a:schemeClr val="dk1"/>
              </a:buClr>
              <a:buSzPts val="1400"/>
              <a:buChar char="●"/>
            </a:pPr>
            <a:r>
              <a:rPr lang="en"/>
              <a:t>See how well your model works on your hold-out sample and look at the errors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pic>
        <p:nvPicPr>
          <p:cNvPr id="1120" name="Google Shape;1120;p174"/>
          <p:cNvPicPr preferRelativeResize="0"/>
          <p:nvPr/>
        </p:nvPicPr>
        <p:blipFill rotWithShape="1">
          <a:blip r:embed="rId3">
            <a:alphaModFix/>
          </a:blip>
          <a:srcRect b="0" l="0" r="0" t="0"/>
          <a:stretch/>
        </p:blipFill>
        <p:spPr>
          <a:xfrm>
            <a:off x="152400" y="152401"/>
            <a:ext cx="8602134" cy="4838701"/>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100"/>
              <a:buFont typeface="Calibri"/>
              <a:buNone/>
            </a:pPr>
            <a:r>
              <a:rPr lang="en"/>
              <a:t>Logistic Regression</a:t>
            </a:r>
            <a:endParaRPr/>
          </a:p>
        </p:txBody>
      </p:sp>
      <p:sp>
        <p:nvSpPr>
          <p:cNvPr id="1126" name="Google Shape;1126;p175"/>
          <p:cNvSpPr txBox="1"/>
          <p:nvPr>
            <p:ph idx="1" type="body"/>
          </p:nvPr>
        </p:nvSpPr>
        <p:spPr>
          <a:xfrm>
            <a:off x="233775" y="864356"/>
            <a:ext cx="6390600" cy="25623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400"/>
              <a:buChar char="●"/>
            </a:pPr>
            <a:r>
              <a:rPr lang="en"/>
              <a:t>Separating groups into two categories is something we learned using logistic regression</a:t>
            </a:r>
            <a:endParaRPr/>
          </a:p>
        </p:txBody>
      </p:sp>
      <p:pic>
        <p:nvPicPr>
          <p:cNvPr id="1127" name="Google Shape;1127;p175"/>
          <p:cNvPicPr preferRelativeResize="0"/>
          <p:nvPr/>
        </p:nvPicPr>
        <p:blipFill rotWithShape="1">
          <a:blip r:embed="rId3">
            <a:alphaModFix/>
          </a:blip>
          <a:srcRect b="0" l="0" r="0" t="0"/>
          <a:stretch/>
        </p:blipFill>
        <p:spPr>
          <a:xfrm>
            <a:off x="2787476" y="1813700"/>
            <a:ext cx="3569050" cy="302752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id="1132" name="Google Shape;1132;p176"/>
          <p:cNvPicPr preferRelativeResize="0"/>
          <p:nvPr/>
        </p:nvPicPr>
        <p:blipFill rotWithShape="1">
          <a:blip r:embed="rId3">
            <a:alphaModFix/>
          </a:blip>
          <a:srcRect b="0" l="0" r="0" t="0"/>
          <a:stretch/>
        </p:blipFill>
        <p:spPr>
          <a:xfrm>
            <a:off x="353615" y="1507853"/>
            <a:ext cx="8692512" cy="1546099"/>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177"/>
          <p:cNvPicPr preferRelativeResize="0"/>
          <p:nvPr/>
        </p:nvPicPr>
        <p:blipFill rotWithShape="1">
          <a:blip r:embed="rId3">
            <a:alphaModFix/>
          </a:blip>
          <a:srcRect b="0" l="0" r="0" t="0"/>
          <a:stretch/>
        </p:blipFill>
        <p:spPr>
          <a:xfrm>
            <a:off x="2338388" y="471488"/>
            <a:ext cx="4467225" cy="42005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pic>
        <p:nvPicPr>
          <p:cNvPr id="1142" name="Google Shape;1142;p178"/>
          <p:cNvPicPr preferRelativeResize="0"/>
          <p:nvPr/>
        </p:nvPicPr>
        <p:blipFill rotWithShape="1">
          <a:blip r:embed="rId3">
            <a:alphaModFix/>
          </a:blip>
          <a:srcRect b="0" l="0" r="0" t="0"/>
          <a:stretch/>
        </p:blipFill>
        <p:spPr>
          <a:xfrm>
            <a:off x="1643063" y="962025"/>
            <a:ext cx="5857875" cy="32194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pic>
        <p:nvPicPr>
          <p:cNvPr id="1147" name="Google Shape;1147;p179"/>
          <p:cNvPicPr preferRelativeResize="0"/>
          <p:nvPr/>
        </p:nvPicPr>
        <p:blipFill rotWithShape="1">
          <a:blip r:embed="rId3">
            <a:alphaModFix/>
          </a:blip>
          <a:srcRect b="0" l="0" r="0" t="0"/>
          <a:stretch/>
        </p:blipFill>
        <p:spPr>
          <a:xfrm>
            <a:off x="919163" y="433388"/>
            <a:ext cx="7305675" cy="42767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id="1152" name="Google Shape;1152;p180"/>
          <p:cNvPicPr preferRelativeResize="0"/>
          <p:nvPr/>
        </p:nvPicPr>
        <p:blipFill rotWithShape="1">
          <a:blip r:embed="rId3">
            <a:alphaModFix/>
          </a:blip>
          <a:srcRect b="0" l="0" r="0" t="0"/>
          <a:stretch/>
        </p:blipFill>
        <p:spPr>
          <a:xfrm>
            <a:off x="633656" y="0"/>
            <a:ext cx="7876689"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ph type="title"/>
          </p:nvPr>
        </p:nvSpPr>
        <p:spPr>
          <a:xfrm>
            <a:off x="800100" y="466777"/>
            <a:ext cx="7543800" cy="1028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1400"/>
              <a:buNone/>
            </a:pPr>
            <a:r>
              <a:rPr b="1" lang="en" sz="2800">
                <a:solidFill>
                  <a:srgbClr val="A61C00"/>
                </a:solidFill>
                <a:latin typeface="Caveat"/>
                <a:ea typeface="Caveat"/>
                <a:cs typeface="Caveat"/>
                <a:sym typeface="Caveat"/>
              </a:rPr>
              <a:t>Spurious </a:t>
            </a:r>
            <a:r>
              <a:rPr b="1" lang="en" sz="2800">
                <a:latin typeface="Caveat"/>
                <a:ea typeface="Caveat"/>
                <a:cs typeface="Caveat"/>
                <a:sym typeface="Caveat"/>
              </a:rPr>
              <a:t>correlations</a:t>
            </a:r>
            <a:endParaRPr b="1" sz="2800">
              <a:latin typeface="Caveat"/>
              <a:ea typeface="Caveat"/>
              <a:cs typeface="Caveat"/>
              <a:sym typeface="Caveat"/>
            </a:endParaRPr>
          </a:p>
        </p:txBody>
      </p:sp>
      <p:sp>
        <p:nvSpPr>
          <p:cNvPr id="176" name="Google Shape;176;p37"/>
          <p:cNvSpPr txBox="1"/>
          <p:nvPr>
            <p:ph idx="1" type="body"/>
          </p:nvPr>
        </p:nvSpPr>
        <p:spPr>
          <a:xfrm>
            <a:off x="800100" y="1577340"/>
            <a:ext cx="7543800" cy="294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400"/>
              <a:buNone/>
            </a:pPr>
            <a:r>
              <a:t/>
            </a:r>
            <a:endParaRPr/>
          </a:p>
        </p:txBody>
      </p:sp>
      <p:pic>
        <p:nvPicPr>
          <p:cNvPr id="177" name="Google Shape;177;p37"/>
          <p:cNvPicPr preferRelativeResize="0"/>
          <p:nvPr/>
        </p:nvPicPr>
        <p:blipFill rotWithShape="1">
          <a:blip r:embed="rId3">
            <a:alphaModFix/>
          </a:blip>
          <a:srcRect b="0" l="0" r="0" t="0"/>
          <a:stretch/>
        </p:blipFill>
        <p:spPr>
          <a:xfrm>
            <a:off x="512325" y="1526419"/>
            <a:ext cx="8089500" cy="3189132"/>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id="1157" name="Google Shape;1157;p181"/>
          <p:cNvPicPr preferRelativeResize="0"/>
          <p:nvPr/>
        </p:nvPicPr>
        <p:blipFill rotWithShape="1">
          <a:blip r:embed="rId3">
            <a:alphaModFix/>
          </a:blip>
          <a:srcRect b="0" l="0" r="0" t="0"/>
          <a:stretch/>
        </p:blipFill>
        <p:spPr>
          <a:xfrm>
            <a:off x="2024063" y="1085850"/>
            <a:ext cx="5095875" cy="29718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lang="en"/>
              <a:t>Can you predict who would survive the Titanic sinking?</a:t>
            </a:r>
            <a:endParaRPr/>
          </a:p>
        </p:txBody>
      </p:sp>
      <p:sp>
        <p:nvSpPr>
          <p:cNvPr id="1163" name="Google Shape;1163;p182"/>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Think about the sources of variation</a:t>
            </a:r>
            <a:endParaRPr/>
          </a:p>
          <a:p>
            <a:pPr indent="-171450" lvl="0" marL="177800" rtl="0" algn="l">
              <a:lnSpc>
                <a:spcPct val="90000"/>
              </a:lnSpc>
              <a:spcBef>
                <a:spcPts val="800"/>
              </a:spcBef>
              <a:spcAft>
                <a:spcPts val="0"/>
              </a:spcAft>
              <a:buClr>
                <a:schemeClr val="dk1"/>
              </a:buClr>
              <a:buSzPts val="2100"/>
              <a:buChar char="◦"/>
            </a:pPr>
            <a:r>
              <a:rPr lang="en"/>
              <a:t>Consider the context of the event</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id="1168" name="Google Shape;1168;p183"/>
          <p:cNvPicPr preferRelativeResize="0"/>
          <p:nvPr/>
        </p:nvPicPr>
        <p:blipFill rotWithShape="1">
          <a:blip r:embed="rId3">
            <a:alphaModFix/>
          </a:blip>
          <a:srcRect b="0" l="0" r="0" t="0"/>
          <a:stretch/>
        </p:blipFill>
        <p:spPr>
          <a:xfrm>
            <a:off x="1151600" y="152401"/>
            <a:ext cx="7022264" cy="483869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pic>
        <p:nvPicPr>
          <p:cNvPr id="1173" name="Google Shape;1173;p184"/>
          <p:cNvPicPr preferRelativeResize="0"/>
          <p:nvPr/>
        </p:nvPicPr>
        <p:blipFill rotWithShape="1">
          <a:blip r:embed="rId3">
            <a:alphaModFix/>
          </a:blip>
          <a:srcRect b="0" l="0" r="0" t="0"/>
          <a:stretch/>
        </p:blipFill>
        <p:spPr>
          <a:xfrm>
            <a:off x="1600200" y="881063"/>
            <a:ext cx="5943600" cy="3381373"/>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pic>
        <p:nvPicPr>
          <p:cNvPr id="1178" name="Google Shape;1178;p185"/>
          <p:cNvPicPr preferRelativeResize="0"/>
          <p:nvPr/>
        </p:nvPicPr>
        <p:blipFill rotWithShape="1">
          <a:blip r:embed="rId3">
            <a:alphaModFix/>
          </a:blip>
          <a:srcRect b="0" l="0" r="0" t="0"/>
          <a:stretch/>
        </p:blipFill>
        <p:spPr>
          <a:xfrm>
            <a:off x="2771775" y="2095500"/>
            <a:ext cx="3600449" cy="952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186"/>
          <p:cNvPicPr preferRelativeResize="0"/>
          <p:nvPr/>
        </p:nvPicPr>
        <p:blipFill rotWithShape="1">
          <a:blip r:embed="rId3">
            <a:alphaModFix/>
          </a:blip>
          <a:srcRect b="0" l="0" r="0" t="0"/>
          <a:stretch/>
        </p:blipFill>
        <p:spPr>
          <a:xfrm>
            <a:off x="488288" y="1278450"/>
            <a:ext cx="3626100" cy="1545300"/>
          </a:xfrm>
          <a:prstGeom prst="rect">
            <a:avLst/>
          </a:prstGeom>
          <a:noFill/>
          <a:ln>
            <a:noFill/>
          </a:ln>
        </p:spPr>
      </p:pic>
      <p:pic>
        <p:nvPicPr>
          <p:cNvPr id="1184" name="Google Shape;1184;p186"/>
          <p:cNvPicPr preferRelativeResize="0"/>
          <p:nvPr/>
        </p:nvPicPr>
        <p:blipFill rotWithShape="1">
          <a:blip r:embed="rId4">
            <a:alphaModFix/>
          </a:blip>
          <a:srcRect b="0" l="0" r="0" t="0"/>
          <a:stretch/>
        </p:blipFill>
        <p:spPr>
          <a:xfrm>
            <a:off x="186001" y="3509600"/>
            <a:ext cx="4230675" cy="893075"/>
          </a:xfrm>
          <a:prstGeom prst="rect">
            <a:avLst/>
          </a:prstGeom>
          <a:noFill/>
          <a:ln>
            <a:noFill/>
          </a:ln>
        </p:spPr>
      </p:pic>
      <p:pic>
        <p:nvPicPr>
          <p:cNvPr id="1185" name="Google Shape;1185;p186"/>
          <p:cNvPicPr preferRelativeResize="0"/>
          <p:nvPr/>
        </p:nvPicPr>
        <p:blipFill rotWithShape="1">
          <a:blip r:embed="rId5">
            <a:alphaModFix/>
          </a:blip>
          <a:srcRect b="0" l="0" r="0" t="0"/>
          <a:stretch/>
        </p:blipFill>
        <p:spPr>
          <a:xfrm>
            <a:off x="4667251" y="376500"/>
            <a:ext cx="4401175" cy="4302948"/>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pic>
        <p:nvPicPr>
          <p:cNvPr id="1190" name="Google Shape;1190;p187"/>
          <p:cNvPicPr preferRelativeResize="0"/>
          <p:nvPr/>
        </p:nvPicPr>
        <p:blipFill rotWithShape="1">
          <a:blip r:embed="rId3">
            <a:alphaModFix/>
          </a:blip>
          <a:srcRect b="0" l="0" r="0" t="0"/>
          <a:stretch/>
        </p:blipFill>
        <p:spPr>
          <a:xfrm>
            <a:off x="2335325" y="152400"/>
            <a:ext cx="4473347" cy="4838700"/>
          </a:xfrm>
          <a:prstGeom prst="rect">
            <a:avLst/>
          </a:prstGeom>
          <a:noFill/>
          <a:ln>
            <a:noFill/>
          </a:ln>
        </p:spPr>
      </p:pic>
      <p:sp>
        <p:nvSpPr>
          <p:cNvPr id="1191" name="Google Shape;1191;p187"/>
          <p:cNvSpPr txBox="1"/>
          <p:nvPr/>
        </p:nvSpPr>
        <p:spPr>
          <a:xfrm>
            <a:off x="0" y="3283100"/>
            <a:ext cx="2762400" cy="137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https://youtu.be/OAl6eAyP-yo</a:t>
            </a:r>
            <a:endParaRPr sz="1200">
              <a:solidFill>
                <a:schemeClr val="dk1"/>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p188"/>
          <p:cNvPicPr preferRelativeResize="0"/>
          <p:nvPr/>
        </p:nvPicPr>
        <p:blipFill rotWithShape="1">
          <a:blip r:embed="rId3">
            <a:alphaModFix/>
          </a:blip>
          <a:srcRect b="0" l="0" r="0" t="0"/>
          <a:stretch/>
        </p:blipFill>
        <p:spPr>
          <a:xfrm>
            <a:off x="2327064" y="152401"/>
            <a:ext cx="4489885" cy="4838701"/>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pic>
        <p:nvPicPr>
          <p:cNvPr id="1201" name="Google Shape;1201;p189"/>
          <p:cNvPicPr preferRelativeResize="0"/>
          <p:nvPr/>
        </p:nvPicPr>
        <p:blipFill rotWithShape="1">
          <a:blip r:embed="rId3">
            <a:alphaModFix/>
          </a:blip>
          <a:srcRect b="0" l="0" r="0" t="0"/>
          <a:stretch/>
        </p:blipFill>
        <p:spPr>
          <a:xfrm>
            <a:off x="152401" y="152401"/>
            <a:ext cx="8839199" cy="461358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id="1206" name="Google Shape;1206;p190"/>
          <p:cNvPicPr preferRelativeResize="0"/>
          <p:nvPr/>
        </p:nvPicPr>
        <p:blipFill rotWithShape="1">
          <a:blip r:embed="rId3">
            <a:alphaModFix/>
          </a:blip>
          <a:srcRect b="0" l="0" r="0" t="0"/>
          <a:stretch/>
        </p:blipFill>
        <p:spPr>
          <a:xfrm>
            <a:off x="152400" y="152401"/>
            <a:ext cx="8839200" cy="45451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2. Framing the Opportunity</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pic>
        <p:nvPicPr>
          <p:cNvPr id="1211" name="Google Shape;1211;p191"/>
          <p:cNvPicPr preferRelativeResize="0"/>
          <p:nvPr/>
        </p:nvPicPr>
        <p:blipFill rotWithShape="1">
          <a:blip r:embed="rId3">
            <a:alphaModFix/>
          </a:blip>
          <a:srcRect b="0" l="0" r="0" t="0"/>
          <a:stretch/>
        </p:blipFill>
        <p:spPr>
          <a:xfrm>
            <a:off x="488288" y="1278450"/>
            <a:ext cx="3626100" cy="1545300"/>
          </a:xfrm>
          <a:prstGeom prst="rect">
            <a:avLst/>
          </a:prstGeom>
          <a:noFill/>
          <a:ln>
            <a:noFill/>
          </a:ln>
        </p:spPr>
      </p:pic>
      <p:pic>
        <p:nvPicPr>
          <p:cNvPr id="1212" name="Google Shape;1212;p191"/>
          <p:cNvPicPr preferRelativeResize="0"/>
          <p:nvPr/>
        </p:nvPicPr>
        <p:blipFill rotWithShape="1">
          <a:blip r:embed="rId4">
            <a:alphaModFix/>
          </a:blip>
          <a:srcRect b="0" l="0" r="0" t="0"/>
          <a:stretch/>
        </p:blipFill>
        <p:spPr>
          <a:xfrm>
            <a:off x="186001" y="3509600"/>
            <a:ext cx="4230675" cy="893075"/>
          </a:xfrm>
          <a:prstGeom prst="rect">
            <a:avLst/>
          </a:prstGeom>
          <a:noFill/>
          <a:ln>
            <a:noFill/>
          </a:ln>
        </p:spPr>
      </p:pic>
      <p:pic>
        <p:nvPicPr>
          <p:cNvPr id="1213" name="Google Shape;1213;p191"/>
          <p:cNvPicPr preferRelativeResize="0"/>
          <p:nvPr/>
        </p:nvPicPr>
        <p:blipFill rotWithShape="1">
          <a:blip r:embed="rId5">
            <a:alphaModFix/>
          </a:blip>
          <a:srcRect b="0" l="0" r="0" t="0"/>
          <a:stretch/>
        </p:blipFill>
        <p:spPr>
          <a:xfrm>
            <a:off x="4667251" y="376500"/>
            <a:ext cx="4401175" cy="4302948"/>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pic>
        <p:nvPicPr>
          <p:cNvPr id="1218" name="Google Shape;1218;p192"/>
          <p:cNvPicPr preferRelativeResize="0"/>
          <p:nvPr/>
        </p:nvPicPr>
        <p:blipFill rotWithShape="1">
          <a:blip r:embed="rId3">
            <a:alphaModFix/>
          </a:blip>
          <a:srcRect b="0" l="0" r="0" t="0"/>
          <a:stretch/>
        </p:blipFill>
        <p:spPr>
          <a:xfrm>
            <a:off x="853038" y="152400"/>
            <a:ext cx="7437926" cy="483869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 Classifier</a:t>
            </a:r>
            <a:endParaRPr/>
          </a:p>
        </p:txBody>
      </p:sp>
      <p:pic>
        <p:nvPicPr>
          <p:cNvPr id="1224" name="Google Shape;1224;p193"/>
          <p:cNvPicPr preferRelativeResize="0"/>
          <p:nvPr/>
        </p:nvPicPr>
        <p:blipFill rotWithShape="1">
          <a:blip r:embed="rId3">
            <a:alphaModFix/>
          </a:blip>
          <a:srcRect b="0" l="0" r="0" t="0"/>
          <a:stretch/>
        </p:blipFill>
        <p:spPr>
          <a:xfrm>
            <a:off x="2137150" y="1251100"/>
            <a:ext cx="4869698" cy="342092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pic>
        <p:nvPicPr>
          <p:cNvPr id="1229" name="Google Shape;1229;p194"/>
          <p:cNvPicPr preferRelativeResize="0"/>
          <p:nvPr/>
        </p:nvPicPr>
        <p:blipFill rotWithShape="1">
          <a:blip r:embed="rId3">
            <a:alphaModFix/>
          </a:blip>
          <a:srcRect b="0" l="0" r="0" t="0"/>
          <a:stretch/>
        </p:blipFill>
        <p:spPr>
          <a:xfrm>
            <a:off x="1322525" y="152400"/>
            <a:ext cx="6498952" cy="483870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9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12. Model Improvements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Thought question</a:t>
            </a:r>
            <a:endParaRPr/>
          </a:p>
        </p:txBody>
      </p:sp>
      <p:sp>
        <p:nvSpPr>
          <p:cNvPr id="1240" name="Google Shape;1240;p1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Engineer is building a model to look at 10^6 variables that impact the deflection of a building.  How can she reduce the number of variables into a more manageable set?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Multicollinearity</a:t>
            </a:r>
            <a:endParaRPr/>
          </a:p>
        </p:txBody>
      </p:sp>
      <p:sp>
        <p:nvSpPr>
          <p:cNvPr id="1246" name="Google Shape;1246;p1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Image" id="1247" name="Google Shape;1247;p197"/>
          <p:cNvPicPr preferRelativeResize="0"/>
          <p:nvPr/>
        </p:nvPicPr>
        <p:blipFill rotWithShape="1">
          <a:blip r:embed="rId3">
            <a:alphaModFix/>
          </a:blip>
          <a:srcRect b="0" l="0" r="0" t="0"/>
          <a:stretch/>
        </p:blipFill>
        <p:spPr>
          <a:xfrm>
            <a:off x="1119211" y="1927343"/>
            <a:ext cx="6905579" cy="51791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 </a:t>
            </a:r>
            <a:r>
              <a:rPr lang="en"/>
              <a:t>Component</a:t>
            </a:r>
            <a:r>
              <a:rPr lang="en"/>
              <a:t> Analysis (PCA)</a:t>
            </a:r>
            <a:endParaRPr/>
          </a:p>
        </p:txBody>
      </p:sp>
      <p:sp>
        <p:nvSpPr>
          <p:cNvPr id="1253" name="Google Shape;1253;p1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Examine the patterns among the variables</a:t>
            </a:r>
            <a:endParaRPr/>
          </a:p>
          <a:p>
            <a:pPr indent="-342900" lvl="0" marL="457200" rtl="0" algn="l">
              <a:spcBef>
                <a:spcPts val="0"/>
              </a:spcBef>
              <a:spcAft>
                <a:spcPts val="0"/>
              </a:spcAft>
              <a:buSzPts val="1800"/>
              <a:buChar char="●"/>
            </a:pPr>
            <a:r>
              <a:rPr lang="en"/>
              <a:t>Generate new variables that are defined by</a:t>
            </a:r>
            <a:endParaRPr/>
          </a:p>
          <a:p>
            <a:pPr indent="-317500" lvl="1" marL="914400" rtl="0" algn="l">
              <a:spcBef>
                <a:spcPts val="0"/>
              </a:spcBef>
              <a:spcAft>
                <a:spcPts val="0"/>
              </a:spcAft>
              <a:buSzPts val="1400"/>
              <a:buChar char="○"/>
            </a:pPr>
            <a:r>
              <a:rPr lang="en"/>
              <a:t>Maximizing the uniqueness of each variable</a:t>
            </a:r>
            <a:endParaRPr/>
          </a:p>
          <a:p>
            <a:pPr indent="-317500" lvl="1" marL="914400" rtl="0" algn="l">
              <a:spcBef>
                <a:spcPts val="0"/>
              </a:spcBef>
              <a:spcAft>
                <a:spcPts val="0"/>
              </a:spcAft>
              <a:buSzPts val="1400"/>
              <a:buChar char="○"/>
            </a:pPr>
            <a:r>
              <a:rPr lang="en"/>
              <a:t>i.e. minimizing the correlation between the components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pic>
        <p:nvPicPr>
          <p:cNvPr descr="Image" id="1258" name="Google Shape;1258;p199"/>
          <p:cNvPicPr preferRelativeResize="0"/>
          <p:nvPr/>
        </p:nvPicPr>
        <p:blipFill rotWithShape="1">
          <a:blip r:embed="rId3">
            <a:alphaModFix/>
          </a:blip>
          <a:srcRect b="0" l="0" r="0" t="0"/>
          <a:stretch/>
        </p:blipFill>
        <p:spPr>
          <a:xfrm>
            <a:off x="238872" y="536691"/>
            <a:ext cx="3879733" cy="3474945"/>
          </a:xfrm>
          <a:prstGeom prst="rect">
            <a:avLst/>
          </a:prstGeom>
          <a:noFill/>
          <a:ln>
            <a:noFill/>
          </a:ln>
        </p:spPr>
      </p:pic>
      <p:pic>
        <p:nvPicPr>
          <p:cNvPr descr="Image" id="1259" name="Google Shape;1259;p199"/>
          <p:cNvPicPr preferRelativeResize="0"/>
          <p:nvPr/>
        </p:nvPicPr>
        <p:blipFill rotWithShape="1">
          <a:blip r:embed="rId4">
            <a:alphaModFix/>
          </a:blip>
          <a:srcRect b="0" l="0" r="0" t="0"/>
          <a:stretch/>
        </p:blipFill>
        <p:spPr>
          <a:xfrm>
            <a:off x="5025395" y="1346031"/>
            <a:ext cx="3610618" cy="1563293"/>
          </a:xfrm>
          <a:prstGeom prst="rect">
            <a:avLst/>
          </a:prstGeom>
          <a:noFill/>
          <a:ln>
            <a:noFill/>
          </a:ln>
        </p:spPr>
      </p:pic>
      <p:sp>
        <p:nvSpPr>
          <p:cNvPr id="1260" name="Google Shape;1260;p199"/>
          <p:cNvSpPr/>
          <p:nvPr/>
        </p:nvSpPr>
        <p:spPr>
          <a:xfrm>
            <a:off x="4333875" y="2036039"/>
            <a:ext cx="476100" cy="476100"/>
          </a:xfrm>
          <a:prstGeom prst="rightArrow">
            <a:avLst>
              <a:gd fmla="val 32000" name="adj1"/>
              <a:gd fmla="val 64000" name="adj2"/>
            </a:avLst>
          </a:prstGeom>
          <a:solidFill>
            <a:schemeClr val="dk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000000"/>
              </a:solidFill>
              <a:latin typeface="Helvetica Neue"/>
              <a:ea typeface="Helvetica Neue"/>
              <a:cs typeface="Helvetica Neue"/>
              <a:sym typeface="Helvetica Neue"/>
            </a:endParaRPr>
          </a:p>
        </p:txBody>
      </p:sp>
      <p:sp>
        <p:nvSpPr>
          <p:cNvPr id="1261" name="Google Shape;1261;p199"/>
          <p:cNvSpPr txBox="1"/>
          <p:nvPr/>
        </p:nvSpPr>
        <p:spPr>
          <a:xfrm>
            <a:off x="1817436" y="212770"/>
            <a:ext cx="722700" cy="1770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900"/>
              <a:buFont typeface="Helvetica Neue"/>
              <a:buNone/>
            </a:pPr>
            <a:r>
              <a:rPr b="0" i="0" lang="en" sz="900" u="none" cap="none" strike="noStrike">
                <a:solidFill>
                  <a:schemeClr val="dk1"/>
                </a:solidFill>
                <a:latin typeface="Helvetica Neue"/>
                <a:ea typeface="Helvetica Neue"/>
                <a:cs typeface="Helvetica Neue"/>
                <a:sym typeface="Helvetica Neue"/>
              </a:rPr>
              <a:t>4 dimensions</a:t>
            </a:r>
            <a:endParaRPr sz="500">
              <a:solidFill>
                <a:schemeClr val="dk1"/>
              </a:solidFill>
            </a:endParaRPr>
          </a:p>
        </p:txBody>
      </p:sp>
      <p:sp>
        <p:nvSpPr>
          <p:cNvPr id="1262" name="Google Shape;1262;p199"/>
          <p:cNvSpPr txBox="1"/>
          <p:nvPr/>
        </p:nvSpPr>
        <p:spPr>
          <a:xfrm>
            <a:off x="6469402" y="934191"/>
            <a:ext cx="722700" cy="1770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900"/>
              <a:buFont typeface="Helvetica Neue"/>
              <a:buNone/>
            </a:pPr>
            <a:r>
              <a:rPr b="0" i="0" lang="en" sz="900" u="none" cap="none" strike="noStrike">
                <a:solidFill>
                  <a:schemeClr val="dk1"/>
                </a:solidFill>
                <a:latin typeface="Helvetica Neue"/>
                <a:ea typeface="Helvetica Neue"/>
                <a:cs typeface="Helvetica Neue"/>
                <a:sym typeface="Helvetica Neue"/>
              </a:rPr>
              <a:t>2 dimensions</a:t>
            </a:r>
            <a:endParaRPr sz="500">
              <a:solidFill>
                <a:schemeClr val="dk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pic>
        <p:nvPicPr>
          <p:cNvPr descr="Image" id="1267" name="Google Shape;1267;p200"/>
          <p:cNvPicPr preferRelativeResize="0"/>
          <p:nvPr/>
        </p:nvPicPr>
        <p:blipFill rotWithShape="1">
          <a:blip r:embed="rId3">
            <a:alphaModFix/>
          </a:blip>
          <a:srcRect b="0" l="0" r="0" t="0"/>
          <a:stretch/>
        </p:blipFill>
        <p:spPr>
          <a:xfrm>
            <a:off x="668501" y="351772"/>
            <a:ext cx="8005391" cy="1785196"/>
          </a:xfrm>
          <a:prstGeom prst="rect">
            <a:avLst/>
          </a:prstGeom>
          <a:noFill/>
          <a:ln>
            <a:noFill/>
          </a:ln>
        </p:spPr>
      </p:pic>
      <p:pic>
        <p:nvPicPr>
          <p:cNvPr descr="Image" id="1268" name="Google Shape;1268;p200"/>
          <p:cNvPicPr preferRelativeResize="0"/>
          <p:nvPr/>
        </p:nvPicPr>
        <p:blipFill rotWithShape="1">
          <a:blip r:embed="rId4">
            <a:alphaModFix/>
          </a:blip>
          <a:srcRect b="0" l="0" r="0" t="0"/>
          <a:stretch/>
        </p:blipFill>
        <p:spPr>
          <a:xfrm>
            <a:off x="1574718" y="2492520"/>
            <a:ext cx="5994563" cy="1223928"/>
          </a:xfrm>
          <a:prstGeom prst="rect">
            <a:avLst/>
          </a:prstGeom>
          <a:noFill/>
          <a:ln>
            <a:noFill/>
          </a:ln>
        </p:spPr>
      </p:pic>
      <p:pic>
        <p:nvPicPr>
          <p:cNvPr descr="Image" id="1269" name="Google Shape;1269;p200"/>
          <p:cNvPicPr preferRelativeResize="0"/>
          <p:nvPr/>
        </p:nvPicPr>
        <p:blipFill rotWithShape="1">
          <a:blip r:embed="rId5">
            <a:alphaModFix/>
          </a:blip>
          <a:srcRect b="0" l="0" r="0" t="0"/>
          <a:stretch/>
        </p:blipFill>
        <p:spPr>
          <a:xfrm>
            <a:off x="2586756" y="4072001"/>
            <a:ext cx="4168880" cy="8075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Develop good client communication norms</a:t>
            </a:r>
            <a:endParaRPr/>
          </a:p>
        </p:txBody>
      </p:sp>
      <p:sp>
        <p:nvSpPr>
          <p:cNvPr id="188" name="Google Shape;18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Introduce yourselves in an email</a:t>
            </a:r>
            <a:endParaRPr/>
          </a:p>
          <a:p>
            <a:pPr indent="-342900" lvl="0" marL="457200" rtl="0" algn="l">
              <a:spcBef>
                <a:spcPts val="0"/>
              </a:spcBef>
              <a:spcAft>
                <a:spcPts val="0"/>
              </a:spcAft>
              <a:buSzPts val="1800"/>
              <a:buChar char="●"/>
            </a:pPr>
            <a:r>
              <a:rPr lang="en"/>
              <a:t>Set expectations</a:t>
            </a:r>
            <a:endParaRPr/>
          </a:p>
          <a:p>
            <a:pPr indent="-317500" lvl="1" marL="914400" rtl="0" algn="l">
              <a:spcBef>
                <a:spcPts val="0"/>
              </a:spcBef>
              <a:spcAft>
                <a:spcPts val="0"/>
              </a:spcAft>
              <a:buSzPts val="1400"/>
              <a:buChar char="○"/>
            </a:pPr>
            <a:r>
              <a:rPr lang="en"/>
              <a:t>Communication norms (email/phone/text?)</a:t>
            </a:r>
            <a:endParaRPr/>
          </a:p>
          <a:p>
            <a:pPr indent="-317500" lvl="1" marL="914400" rtl="0" algn="l">
              <a:spcBef>
                <a:spcPts val="0"/>
              </a:spcBef>
              <a:spcAft>
                <a:spcPts val="0"/>
              </a:spcAft>
              <a:buSzPts val="1400"/>
              <a:buChar char="○"/>
            </a:pPr>
            <a:r>
              <a:rPr lang="en"/>
              <a:t>Email response time (one business day)</a:t>
            </a:r>
            <a:endParaRPr/>
          </a:p>
          <a:p>
            <a:pPr indent="-317500" lvl="1" marL="914400" rtl="0" algn="l">
              <a:spcBef>
                <a:spcPts val="0"/>
              </a:spcBef>
              <a:spcAft>
                <a:spcPts val="0"/>
              </a:spcAft>
              <a:buSzPts val="1400"/>
              <a:buChar char="○"/>
            </a:pPr>
            <a:r>
              <a:rPr lang="en"/>
              <a:t>Don’t let them push around (stay in scope)</a:t>
            </a:r>
            <a:endParaRPr/>
          </a:p>
          <a:p>
            <a:pPr indent="-342900" lvl="0" marL="457200" rtl="0" algn="l">
              <a:spcBef>
                <a:spcPts val="0"/>
              </a:spcBef>
              <a:spcAft>
                <a:spcPts val="0"/>
              </a:spcAft>
              <a:buSzPts val="1800"/>
              <a:buChar char="●"/>
            </a:pPr>
            <a:r>
              <a:rPr lang="en"/>
              <a:t>Have weekly meetings (around 30 minutes)</a:t>
            </a:r>
            <a:endParaRPr/>
          </a:p>
          <a:p>
            <a:pPr indent="-317500" lvl="1" marL="914400" rtl="0" algn="l">
              <a:spcBef>
                <a:spcPts val="0"/>
              </a:spcBef>
              <a:spcAft>
                <a:spcPts val="0"/>
              </a:spcAft>
              <a:buSzPts val="1400"/>
              <a:buChar char="○"/>
            </a:pPr>
            <a:r>
              <a:rPr lang="en"/>
              <a:t>Set an agenda (facilitator)</a:t>
            </a:r>
            <a:endParaRPr/>
          </a:p>
          <a:p>
            <a:pPr indent="-317500" lvl="1" marL="914400" rtl="0" algn="l">
              <a:spcBef>
                <a:spcPts val="0"/>
              </a:spcBef>
              <a:spcAft>
                <a:spcPts val="0"/>
              </a:spcAft>
              <a:buSzPts val="1400"/>
              <a:buChar char="○"/>
            </a:pPr>
            <a:r>
              <a:rPr lang="en"/>
              <a:t>Take notes (notetaker)</a:t>
            </a:r>
            <a:endParaRPr/>
          </a:p>
          <a:p>
            <a:pPr indent="-317500" lvl="1" marL="914400" rtl="0" algn="l">
              <a:spcBef>
                <a:spcPts val="0"/>
              </a:spcBef>
              <a:spcAft>
                <a:spcPts val="0"/>
              </a:spcAft>
              <a:buSzPts val="1400"/>
              <a:buChar char="○"/>
            </a:pPr>
            <a:r>
              <a:rPr lang="en"/>
              <a:t>Send a recap</a:t>
            </a:r>
            <a:endParaRPr/>
          </a:p>
          <a:p>
            <a:pPr indent="-342900" lvl="0" marL="457200" rtl="0" algn="l">
              <a:spcBef>
                <a:spcPts val="0"/>
              </a:spcBef>
              <a:spcAft>
                <a:spcPts val="0"/>
              </a:spcAft>
              <a:buSzPts val="1800"/>
              <a:buChar char="●"/>
            </a:pPr>
            <a:r>
              <a:rPr lang="en"/>
              <a:t>Ask lots of questions</a:t>
            </a:r>
            <a:endParaRPr/>
          </a:p>
          <a:p>
            <a:pPr indent="-342900" lvl="0" marL="457200" rtl="0" algn="l">
              <a:spcBef>
                <a:spcPts val="0"/>
              </a:spcBef>
              <a:spcAft>
                <a:spcPts val="0"/>
              </a:spcAft>
              <a:buSzPts val="1800"/>
              <a:buChar char="●"/>
            </a:pPr>
            <a:r>
              <a:rPr lang="en"/>
              <a:t>Communicate intermediate and draft deliverables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pic>
        <p:nvPicPr>
          <p:cNvPr descr="Image" id="1274" name="Google Shape;1274;p201"/>
          <p:cNvPicPr preferRelativeResize="0"/>
          <p:nvPr/>
        </p:nvPicPr>
        <p:blipFill rotWithShape="1">
          <a:blip r:embed="rId3">
            <a:alphaModFix/>
          </a:blip>
          <a:srcRect b="0" l="0" r="0" t="0"/>
          <a:stretch/>
        </p:blipFill>
        <p:spPr>
          <a:xfrm>
            <a:off x="2772966" y="396836"/>
            <a:ext cx="4483327" cy="4349828"/>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Dimensions</a:t>
            </a:r>
            <a:endParaRPr/>
          </a:p>
        </p:txBody>
      </p:sp>
      <p:sp>
        <p:nvSpPr>
          <p:cNvPr id="1280" name="Google Shape;1280;p2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do we mean by looking at the number of dimensions?</a:t>
            </a:r>
            <a:endParaRPr/>
          </a:p>
          <a:p>
            <a:pPr indent="-342900" lvl="0" marL="457200" rtl="0" algn="l">
              <a:spcBef>
                <a:spcPts val="0"/>
              </a:spcBef>
              <a:spcAft>
                <a:spcPts val="0"/>
              </a:spcAft>
              <a:buSzPts val="1800"/>
              <a:buChar char="●"/>
            </a:pPr>
            <a:r>
              <a:rPr lang="en"/>
              <a:t>These are 10 dimensional vectors:</a:t>
            </a:r>
            <a:endParaRPr/>
          </a:p>
          <a:p>
            <a:pPr indent="-317500" lvl="1" marL="914400" rtl="0" algn="l">
              <a:spcBef>
                <a:spcPts val="0"/>
              </a:spcBef>
              <a:spcAft>
                <a:spcPts val="0"/>
              </a:spcAft>
              <a:buSzPts val="1400"/>
              <a:buChar char="○"/>
            </a:pPr>
            <a:r>
              <a:rPr lang="en"/>
              <a:t>Vector1 = [1, 0, 1, 0, 0, 0, 1, 0, 0, 0]</a:t>
            </a:r>
            <a:endParaRPr/>
          </a:p>
          <a:p>
            <a:pPr indent="-317500" lvl="1" marL="914400" rtl="0" algn="l">
              <a:spcBef>
                <a:spcPts val="0"/>
              </a:spcBef>
              <a:spcAft>
                <a:spcPts val="0"/>
              </a:spcAft>
              <a:buSzPts val="1400"/>
              <a:buChar char="○"/>
            </a:pPr>
            <a:r>
              <a:rPr lang="en"/>
              <a:t>Vector 2 = [1, 0, 0, 0, 0, 0, 1, 1, 0, 1]</a:t>
            </a:r>
            <a:endParaRPr/>
          </a:p>
          <a:p>
            <a:pPr indent="-317500" lvl="1" marL="914400" rtl="0" algn="l">
              <a:spcBef>
                <a:spcPts val="0"/>
              </a:spcBef>
              <a:spcAft>
                <a:spcPts val="0"/>
              </a:spcAft>
              <a:buSzPts val="1400"/>
              <a:buChar char="○"/>
            </a:pPr>
            <a:r>
              <a:rPr lang="en"/>
              <a:t>…</a:t>
            </a:r>
            <a:endParaRPr/>
          </a:p>
          <a:p>
            <a:pPr indent="-317500" lvl="1" marL="914400" rtl="0" algn="l">
              <a:spcBef>
                <a:spcPts val="0"/>
              </a:spcBef>
              <a:spcAft>
                <a:spcPts val="0"/>
              </a:spcAft>
              <a:buSzPts val="1400"/>
              <a:buChar char="○"/>
            </a:pPr>
            <a:r>
              <a:rPr lang="en"/>
              <a:t>Vector n = [0, 0, 1, 0, 0, 0, 0, 1, 1, 1]</a:t>
            </a:r>
            <a:endParaRPr/>
          </a:p>
          <a:p>
            <a:pPr indent="-342900" lvl="0" marL="457200" rtl="0" algn="l">
              <a:spcBef>
                <a:spcPts val="0"/>
              </a:spcBef>
              <a:spcAft>
                <a:spcPts val="0"/>
              </a:spcAft>
              <a:buSzPts val="1800"/>
              <a:buChar char="●"/>
            </a:pPr>
            <a:r>
              <a:rPr lang="en"/>
              <a:t>Can we collapse them into fewer number of dimensions based on patterns?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Intuition</a:t>
            </a:r>
            <a:endParaRPr/>
          </a:p>
        </p:txBody>
      </p:sp>
      <p:sp>
        <p:nvSpPr>
          <p:cNvPr id="1286" name="Google Shape;1286;p2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things that are measured may be formed into a variable that cannot be measured but more accurately represents underlying measures:</a:t>
            </a:r>
            <a:endParaRPr/>
          </a:p>
          <a:p>
            <a:pPr indent="-317500" lvl="1" marL="914400" rtl="0" algn="l">
              <a:spcBef>
                <a:spcPts val="0"/>
              </a:spcBef>
              <a:spcAft>
                <a:spcPts val="0"/>
              </a:spcAft>
              <a:buSzPts val="1400"/>
              <a:buChar char="○"/>
            </a:pPr>
            <a:r>
              <a:rPr lang="en"/>
              <a:t>e.g. the person is fit or not fit based on the underlying measures of height, weight, body fat index, …</a:t>
            </a:r>
            <a:endParaRPr/>
          </a:p>
          <a:p>
            <a:pPr indent="-342900" lvl="0" marL="457200" rtl="0" algn="l">
              <a:spcBef>
                <a:spcPts val="0"/>
              </a:spcBef>
              <a:spcAft>
                <a:spcPts val="0"/>
              </a:spcAft>
              <a:buSzPts val="1800"/>
              <a:buChar char="●"/>
            </a:pPr>
            <a:r>
              <a:rPr lang="en"/>
              <a:t>The things that are measured have sufficient overlap they need to be decomposed into separate variables</a:t>
            </a:r>
            <a:endParaRPr/>
          </a:p>
          <a:p>
            <a:pPr indent="-317500" lvl="1" marL="914400" rtl="0" algn="l">
              <a:spcBef>
                <a:spcPts val="0"/>
              </a:spcBef>
              <a:spcAft>
                <a:spcPts val="0"/>
              </a:spcAft>
              <a:buSzPts val="1400"/>
              <a:buChar char="○"/>
            </a:pPr>
            <a:r>
              <a:rPr lang="en"/>
              <a:t>e.g. the person’s weight contributes both to their fitness as well as looks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2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Dimensionality Trade-Off</a:t>
            </a:r>
            <a:endParaRPr/>
          </a:p>
        </p:txBody>
      </p:sp>
      <p:pic>
        <p:nvPicPr>
          <p:cNvPr id="1292" name="Google Shape;1292;p204"/>
          <p:cNvPicPr preferRelativeResize="0"/>
          <p:nvPr/>
        </p:nvPicPr>
        <p:blipFill>
          <a:blip r:embed="rId3">
            <a:alphaModFix/>
          </a:blip>
          <a:stretch>
            <a:fillRect/>
          </a:stretch>
        </p:blipFill>
        <p:spPr>
          <a:xfrm>
            <a:off x="1735850" y="1109225"/>
            <a:ext cx="5748908" cy="382097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pic>
        <p:nvPicPr>
          <p:cNvPr id="1297" name="Google Shape;1297;p205"/>
          <p:cNvPicPr preferRelativeResize="0"/>
          <p:nvPr/>
        </p:nvPicPr>
        <p:blipFill>
          <a:blip r:embed="rId3">
            <a:alphaModFix/>
          </a:blip>
          <a:stretch>
            <a:fillRect/>
          </a:stretch>
        </p:blipFill>
        <p:spPr>
          <a:xfrm>
            <a:off x="298300" y="152400"/>
            <a:ext cx="8547401" cy="4838698"/>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id="1302" name="Google Shape;1302;p206"/>
          <p:cNvPicPr preferRelativeResize="0"/>
          <p:nvPr/>
        </p:nvPicPr>
        <p:blipFill>
          <a:blip r:embed="rId3">
            <a:alphaModFix/>
          </a:blip>
          <a:stretch>
            <a:fillRect/>
          </a:stretch>
        </p:blipFill>
        <p:spPr>
          <a:xfrm>
            <a:off x="490588" y="152400"/>
            <a:ext cx="8162816" cy="483870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pic>
        <p:nvPicPr>
          <p:cNvPr id="1307" name="Google Shape;1307;p207"/>
          <p:cNvPicPr preferRelativeResize="0"/>
          <p:nvPr/>
        </p:nvPicPr>
        <p:blipFill>
          <a:blip r:embed="rId3">
            <a:alphaModFix/>
          </a:blip>
          <a:stretch>
            <a:fillRect/>
          </a:stretch>
        </p:blipFill>
        <p:spPr>
          <a:xfrm>
            <a:off x="152400" y="152400"/>
            <a:ext cx="8785749" cy="483870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08"/>
          <p:cNvSpPr txBox="1"/>
          <p:nvPr/>
        </p:nvSpPr>
        <p:spPr>
          <a:xfrm>
            <a:off x="2043200" y="4269650"/>
            <a:ext cx="527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3"/>
              </a:rPr>
              <a:t>n</a:t>
            </a:r>
            <a:r>
              <a:rPr lang="en" u="sng">
                <a:solidFill>
                  <a:schemeClr val="hlink"/>
                </a:solidFill>
                <a:hlinkClick r:id="rId4"/>
              </a:rPr>
              <a:t>otebook</a:t>
            </a:r>
            <a:endParaRPr/>
          </a:p>
          <a:p>
            <a:pPr indent="0" lvl="0" marL="0" rtl="0" algn="ctr">
              <a:spcBef>
                <a:spcPts val="0"/>
              </a:spcBef>
              <a:spcAft>
                <a:spcPts val="0"/>
              </a:spcAft>
              <a:buNone/>
            </a:pPr>
            <a:r>
              <a:t/>
            </a:r>
            <a:endParaRPr/>
          </a:p>
        </p:txBody>
      </p:sp>
      <p:pic>
        <p:nvPicPr>
          <p:cNvPr id="1313" name="Google Shape;1313;p208"/>
          <p:cNvPicPr preferRelativeResize="0"/>
          <p:nvPr/>
        </p:nvPicPr>
        <p:blipFill>
          <a:blip r:embed="rId5">
            <a:alphaModFix/>
          </a:blip>
          <a:stretch>
            <a:fillRect/>
          </a:stretch>
        </p:blipFill>
        <p:spPr>
          <a:xfrm>
            <a:off x="152400" y="2076500"/>
            <a:ext cx="8839201" cy="1861874"/>
          </a:xfrm>
          <a:prstGeom prst="rect">
            <a:avLst/>
          </a:prstGeom>
          <a:noFill/>
          <a:ln>
            <a:noFill/>
          </a:ln>
        </p:spPr>
      </p:pic>
      <p:pic>
        <p:nvPicPr>
          <p:cNvPr id="1314" name="Google Shape;1314;p208"/>
          <p:cNvPicPr preferRelativeResize="0"/>
          <p:nvPr/>
        </p:nvPicPr>
        <p:blipFill>
          <a:blip r:embed="rId6">
            <a:alphaModFix/>
          </a:blip>
          <a:stretch>
            <a:fillRect/>
          </a:stretch>
        </p:blipFill>
        <p:spPr>
          <a:xfrm>
            <a:off x="2605025" y="174371"/>
            <a:ext cx="3933951" cy="222662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p209"/>
          <p:cNvPicPr preferRelativeResize="0"/>
          <p:nvPr/>
        </p:nvPicPr>
        <p:blipFill>
          <a:blip r:embed="rId3">
            <a:alphaModFix/>
          </a:blip>
          <a:stretch>
            <a:fillRect/>
          </a:stretch>
        </p:blipFill>
        <p:spPr>
          <a:xfrm>
            <a:off x="152400" y="1386950"/>
            <a:ext cx="8839201" cy="2369592"/>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Thought exercise</a:t>
            </a:r>
            <a:endParaRPr/>
          </a:p>
        </p:txBody>
      </p:sp>
      <p:sp>
        <p:nvSpPr>
          <p:cNvPr id="1325" name="Google Shape;1325;p2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Campbell’s currently uses people to visually inspect tomatoes before they are used as an ingredient in soup.  Could this be automated?  What data science considerations are there?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40"/>
          <p:cNvPicPr preferRelativeResize="0"/>
          <p:nvPr/>
        </p:nvPicPr>
        <p:blipFill>
          <a:blip r:embed="rId3">
            <a:alphaModFix/>
          </a:blip>
          <a:stretch>
            <a:fillRect/>
          </a:stretch>
        </p:blipFill>
        <p:spPr>
          <a:xfrm>
            <a:off x="1265074" y="662025"/>
            <a:ext cx="6882450" cy="404657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pic>
        <p:nvPicPr>
          <p:cNvPr id="1330" name="Google Shape;1330;p211"/>
          <p:cNvPicPr preferRelativeResize="0"/>
          <p:nvPr/>
        </p:nvPicPr>
        <p:blipFill>
          <a:blip r:embed="rId3">
            <a:alphaModFix/>
          </a:blip>
          <a:stretch>
            <a:fillRect/>
          </a:stretch>
        </p:blipFill>
        <p:spPr>
          <a:xfrm>
            <a:off x="2800350" y="1438275"/>
            <a:ext cx="3543300" cy="226695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Turning an image into numbers</a:t>
            </a:r>
            <a:endParaRPr/>
          </a:p>
        </p:txBody>
      </p:sp>
      <p:sp>
        <p:nvSpPr>
          <p:cNvPr id="1336" name="Google Shape;1336;p2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Easier than you might think when the image is digital already</a:t>
            </a:r>
            <a:endParaRPr/>
          </a:p>
          <a:p>
            <a:pPr indent="-342900" lvl="0" marL="457200" rtl="0" algn="l">
              <a:spcBef>
                <a:spcPts val="0"/>
              </a:spcBef>
              <a:spcAft>
                <a:spcPts val="0"/>
              </a:spcAft>
              <a:buSzPts val="1800"/>
              <a:buChar char="●"/>
            </a:pPr>
            <a:r>
              <a:rPr lang="en"/>
              <a:t>Facial recognition uses this</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p213"/>
          <p:cNvPicPr preferRelativeResize="0"/>
          <p:nvPr/>
        </p:nvPicPr>
        <p:blipFill>
          <a:blip r:embed="rId3">
            <a:alphaModFix/>
          </a:blip>
          <a:stretch>
            <a:fillRect/>
          </a:stretch>
        </p:blipFill>
        <p:spPr>
          <a:xfrm>
            <a:off x="2191125" y="2439000"/>
            <a:ext cx="2238075" cy="2452551"/>
          </a:xfrm>
          <a:prstGeom prst="rect">
            <a:avLst/>
          </a:prstGeom>
          <a:noFill/>
          <a:ln>
            <a:noFill/>
          </a:ln>
        </p:spPr>
      </p:pic>
      <p:pic>
        <p:nvPicPr>
          <p:cNvPr id="1342" name="Google Shape;1342;p213"/>
          <p:cNvPicPr preferRelativeResize="0"/>
          <p:nvPr/>
        </p:nvPicPr>
        <p:blipFill>
          <a:blip r:embed="rId4">
            <a:alphaModFix/>
          </a:blip>
          <a:stretch>
            <a:fillRect/>
          </a:stretch>
        </p:blipFill>
        <p:spPr>
          <a:xfrm>
            <a:off x="1999225" y="298775"/>
            <a:ext cx="2490825" cy="1886750"/>
          </a:xfrm>
          <a:prstGeom prst="rect">
            <a:avLst/>
          </a:prstGeom>
          <a:noFill/>
          <a:ln>
            <a:noFill/>
          </a:ln>
        </p:spPr>
      </p:pic>
      <p:pic>
        <p:nvPicPr>
          <p:cNvPr id="1343" name="Google Shape;1343;p213"/>
          <p:cNvPicPr preferRelativeResize="0"/>
          <p:nvPr/>
        </p:nvPicPr>
        <p:blipFill>
          <a:blip r:embed="rId5">
            <a:alphaModFix/>
          </a:blip>
          <a:stretch>
            <a:fillRect/>
          </a:stretch>
        </p:blipFill>
        <p:spPr>
          <a:xfrm>
            <a:off x="4608525" y="-93162"/>
            <a:ext cx="2670625" cy="2670625"/>
          </a:xfrm>
          <a:prstGeom prst="rect">
            <a:avLst/>
          </a:prstGeom>
          <a:noFill/>
          <a:ln>
            <a:noFill/>
          </a:ln>
        </p:spPr>
      </p:pic>
      <p:pic>
        <p:nvPicPr>
          <p:cNvPr id="1344" name="Google Shape;1344;p213"/>
          <p:cNvPicPr preferRelativeResize="0"/>
          <p:nvPr/>
        </p:nvPicPr>
        <p:blipFill>
          <a:blip r:embed="rId6">
            <a:alphaModFix/>
          </a:blip>
          <a:stretch>
            <a:fillRect/>
          </a:stretch>
        </p:blipFill>
        <p:spPr>
          <a:xfrm>
            <a:off x="4490050" y="2577450"/>
            <a:ext cx="3001925" cy="1718275"/>
          </a:xfrm>
          <a:prstGeom prst="rect">
            <a:avLst/>
          </a:prstGeom>
          <a:noFill/>
          <a:ln>
            <a:noFill/>
          </a:ln>
        </p:spPr>
      </p:pic>
      <p:sp>
        <p:nvSpPr>
          <p:cNvPr id="1345" name="Google Shape;1345;p213"/>
          <p:cNvSpPr txBox="1"/>
          <p:nvPr/>
        </p:nvSpPr>
        <p:spPr>
          <a:xfrm>
            <a:off x="348150" y="4379575"/>
            <a:ext cx="52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7"/>
              </a:rPr>
              <a:t>notebook</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214"/>
          <p:cNvPicPr preferRelativeResize="0"/>
          <p:nvPr/>
        </p:nvPicPr>
        <p:blipFill>
          <a:blip r:embed="rId3">
            <a:alphaModFix/>
          </a:blip>
          <a:stretch>
            <a:fillRect/>
          </a:stretch>
        </p:blipFill>
        <p:spPr>
          <a:xfrm>
            <a:off x="691950" y="152400"/>
            <a:ext cx="7760108" cy="48387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2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14.  Storytelling with Data</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2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15.  The Future of Data Science</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Prompt</a:t>
            </a:r>
            <a:endParaRPr/>
          </a:p>
        </p:txBody>
      </p:sp>
      <p:sp>
        <p:nvSpPr>
          <p:cNvPr id="1366" name="Google Shape;1366;p2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 could a new product development company use data science to make bespoke products for consumers?</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218"/>
          <p:cNvPicPr preferRelativeResize="0"/>
          <p:nvPr/>
        </p:nvPicPr>
        <p:blipFill rotWithShape="1">
          <a:blip r:embed="rId3">
            <a:alphaModFix/>
          </a:blip>
          <a:srcRect b="0" l="0" r="0" t="0"/>
          <a:stretch/>
        </p:blipFill>
        <p:spPr>
          <a:xfrm>
            <a:off x="2825325" y="794375"/>
            <a:ext cx="2962275" cy="34861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id="1376" name="Google Shape;1376;p219"/>
          <p:cNvPicPr preferRelativeResize="0"/>
          <p:nvPr/>
        </p:nvPicPr>
        <p:blipFill>
          <a:blip r:embed="rId3">
            <a:alphaModFix/>
          </a:blip>
          <a:stretch>
            <a:fillRect/>
          </a:stretch>
        </p:blipFill>
        <p:spPr>
          <a:xfrm>
            <a:off x="2423875" y="1668813"/>
            <a:ext cx="4296250" cy="180587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pic>
        <p:nvPicPr>
          <p:cNvPr id="1381" name="Google Shape;1381;p220"/>
          <p:cNvPicPr preferRelativeResize="0"/>
          <p:nvPr/>
        </p:nvPicPr>
        <p:blipFill>
          <a:blip r:embed="rId3">
            <a:alphaModFix/>
          </a:blip>
          <a:stretch>
            <a:fillRect/>
          </a:stretch>
        </p:blipFill>
        <p:spPr>
          <a:xfrm>
            <a:off x="445013" y="866950"/>
            <a:ext cx="8253972" cy="340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Instructors</a:t>
            </a:r>
            <a:endParaRPr/>
          </a:p>
        </p:txBody>
      </p:sp>
      <p:sp>
        <p:nvSpPr>
          <p:cNvPr id="89" name="Google Shape;89;p23"/>
          <p:cNvSpPr txBox="1"/>
          <p:nvPr>
            <p:ph idx="1" type="body"/>
          </p:nvPr>
        </p:nvSpPr>
        <p:spPr>
          <a:xfrm>
            <a:off x="650275" y="3771650"/>
            <a:ext cx="8182200" cy="79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Joe Bailey			Jessica Strongin (Q36)</a:t>
            </a:r>
            <a:endParaRPr/>
          </a:p>
        </p:txBody>
      </p:sp>
      <p:pic>
        <p:nvPicPr>
          <p:cNvPr id="90" name="Google Shape;90;p23"/>
          <p:cNvPicPr preferRelativeResize="0"/>
          <p:nvPr/>
        </p:nvPicPr>
        <p:blipFill>
          <a:blip r:embed="rId3">
            <a:alphaModFix/>
          </a:blip>
          <a:stretch>
            <a:fillRect/>
          </a:stretch>
        </p:blipFill>
        <p:spPr>
          <a:xfrm>
            <a:off x="1288175" y="1017725"/>
            <a:ext cx="2657125" cy="2657125"/>
          </a:xfrm>
          <a:prstGeom prst="rect">
            <a:avLst/>
          </a:prstGeom>
          <a:noFill/>
          <a:ln>
            <a:noFill/>
          </a:ln>
        </p:spPr>
      </p:pic>
      <p:pic>
        <p:nvPicPr>
          <p:cNvPr id="91" name="Google Shape;91;p23"/>
          <p:cNvPicPr preferRelativeResize="0"/>
          <p:nvPr/>
        </p:nvPicPr>
        <p:blipFill>
          <a:blip r:embed="rId4">
            <a:alphaModFix/>
          </a:blip>
          <a:stretch>
            <a:fillRect/>
          </a:stretch>
        </p:blipFill>
        <p:spPr>
          <a:xfrm>
            <a:off x="4757300" y="1082513"/>
            <a:ext cx="1684625" cy="25275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to Consider</a:t>
            </a:r>
            <a:endParaRPr/>
          </a:p>
        </p:txBody>
      </p:sp>
      <p:sp>
        <p:nvSpPr>
          <p:cNvPr id="199" name="Google Shape;19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variables do you have?</a:t>
            </a:r>
            <a:endParaRPr/>
          </a:p>
          <a:p>
            <a:pPr indent="-317500" lvl="1" marL="914400" rtl="0" algn="l">
              <a:spcBef>
                <a:spcPts val="0"/>
              </a:spcBef>
              <a:spcAft>
                <a:spcPts val="0"/>
              </a:spcAft>
              <a:buSzPts val="1400"/>
              <a:buChar char="○"/>
            </a:pPr>
            <a:r>
              <a:rPr lang="en"/>
              <a:t>i</a:t>
            </a:r>
            <a:r>
              <a:rPr lang="en"/>
              <a:t>ndep</a:t>
            </a:r>
            <a:r>
              <a:rPr lang="en"/>
              <a:t>endent variables vs. dependent variables</a:t>
            </a:r>
            <a:endParaRPr/>
          </a:p>
          <a:p>
            <a:pPr indent="-342900" lvl="0" marL="457200" rtl="0" algn="l">
              <a:spcBef>
                <a:spcPts val="0"/>
              </a:spcBef>
              <a:spcAft>
                <a:spcPts val="0"/>
              </a:spcAft>
              <a:buSzPts val="1800"/>
              <a:buChar char="●"/>
            </a:pPr>
            <a:r>
              <a:rPr lang="en"/>
              <a:t>What is your unit of analysis</a:t>
            </a:r>
            <a:endParaRPr/>
          </a:p>
          <a:p>
            <a:pPr indent="-317500" lvl="1" marL="914400" rtl="0" algn="l">
              <a:spcBef>
                <a:spcPts val="0"/>
              </a:spcBef>
              <a:spcAft>
                <a:spcPts val="0"/>
              </a:spcAft>
              <a:buSzPts val="1400"/>
              <a:buChar char="○"/>
            </a:pPr>
            <a:r>
              <a:rPr lang="en"/>
              <a:t>Individual, group, company, market, country</a:t>
            </a:r>
            <a:endParaRPr/>
          </a:p>
          <a:p>
            <a:pPr indent="-342900" lvl="0" marL="457200" rtl="0" algn="l">
              <a:spcBef>
                <a:spcPts val="0"/>
              </a:spcBef>
              <a:spcAft>
                <a:spcPts val="0"/>
              </a:spcAft>
              <a:buSzPts val="1800"/>
              <a:buChar char="●"/>
            </a:pPr>
            <a:r>
              <a:rPr lang="en"/>
              <a:t>Is your data collected at the same time</a:t>
            </a:r>
            <a:endParaRPr/>
          </a:p>
          <a:p>
            <a:pPr indent="-317500" lvl="1" marL="914400" rtl="0" algn="l">
              <a:spcBef>
                <a:spcPts val="0"/>
              </a:spcBef>
              <a:spcAft>
                <a:spcPts val="0"/>
              </a:spcAft>
              <a:buSzPts val="1400"/>
              <a:buChar char="○"/>
            </a:pPr>
            <a:r>
              <a:rPr lang="en"/>
              <a:t>Cross-sectional vs. time series</a:t>
            </a:r>
            <a:endParaRPr/>
          </a:p>
          <a:p>
            <a:pPr indent="-342900" lvl="0" marL="457200" rtl="0" algn="l">
              <a:spcBef>
                <a:spcPts val="0"/>
              </a:spcBef>
              <a:spcAft>
                <a:spcPts val="0"/>
              </a:spcAft>
              <a:buSzPts val="1800"/>
              <a:buChar char="●"/>
            </a:pPr>
            <a:r>
              <a:rPr lang="en"/>
              <a:t>How many observations do you have?</a:t>
            </a:r>
            <a:endParaRPr/>
          </a:p>
          <a:p>
            <a:pPr indent="-317500" lvl="1" marL="914400" rtl="0" algn="l">
              <a:spcBef>
                <a:spcPts val="0"/>
              </a:spcBef>
              <a:spcAft>
                <a:spcPts val="0"/>
              </a:spcAft>
              <a:buSzPts val="1400"/>
              <a:buChar char="○"/>
            </a:pPr>
            <a:r>
              <a:rPr lang="en"/>
              <a:t>10 vs. 100 vs. 1,000 vs. 10k vs. 100k +</a:t>
            </a:r>
            <a:endParaRPr/>
          </a:p>
          <a:p>
            <a:pPr indent="-342900" lvl="0" marL="457200" rtl="0" algn="l">
              <a:spcBef>
                <a:spcPts val="0"/>
              </a:spcBef>
              <a:spcAft>
                <a:spcPts val="0"/>
              </a:spcAft>
              <a:buSzPts val="1800"/>
              <a:buChar char="●"/>
            </a:pPr>
            <a:r>
              <a:rPr lang="en"/>
              <a:t>What </a:t>
            </a:r>
            <a:r>
              <a:rPr lang="en"/>
              <a:t>unobserved</a:t>
            </a:r>
            <a:r>
              <a:rPr lang="en"/>
              <a:t> </a:t>
            </a:r>
            <a:r>
              <a:rPr lang="en"/>
              <a:t>heterogeneity</a:t>
            </a:r>
            <a:r>
              <a:rPr lang="en"/>
              <a:t> do you have?</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pic>
        <p:nvPicPr>
          <p:cNvPr id="1386" name="Google Shape;1386;p221"/>
          <p:cNvPicPr preferRelativeResize="0"/>
          <p:nvPr/>
        </p:nvPicPr>
        <p:blipFill>
          <a:blip r:embed="rId3">
            <a:alphaModFix/>
          </a:blip>
          <a:stretch>
            <a:fillRect/>
          </a:stretch>
        </p:blipFill>
        <p:spPr>
          <a:xfrm>
            <a:off x="1795000" y="1217750"/>
            <a:ext cx="5553975" cy="270800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pic>
        <p:nvPicPr>
          <p:cNvPr id="1391" name="Google Shape;1391;p222"/>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2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from development to production</a:t>
            </a:r>
            <a:endParaRPr/>
          </a:p>
        </p:txBody>
      </p:sp>
      <p:sp>
        <p:nvSpPr>
          <p:cNvPr id="1397" name="Google Shape;1397;p2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to decide where to locate your data</a:t>
            </a:r>
            <a:endParaRPr/>
          </a:p>
          <a:p>
            <a:pPr indent="-342900" lvl="0" marL="457200" rtl="0" algn="l">
              <a:spcBef>
                <a:spcPts val="0"/>
              </a:spcBef>
              <a:spcAft>
                <a:spcPts val="0"/>
              </a:spcAft>
              <a:buSzPts val="1800"/>
              <a:buChar char="●"/>
            </a:pPr>
            <a:r>
              <a:rPr lang="en"/>
              <a:t>How to use distributed data for faster analytics</a:t>
            </a:r>
            <a:endParaRPr/>
          </a:p>
          <a:p>
            <a:pPr indent="-342900" lvl="0" marL="457200" rtl="0" algn="l">
              <a:spcBef>
                <a:spcPts val="0"/>
              </a:spcBef>
              <a:spcAft>
                <a:spcPts val="0"/>
              </a:spcAft>
              <a:buSzPts val="1800"/>
              <a:buChar char="●"/>
            </a:pPr>
            <a:r>
              <a:rPr lang="en"/>
              <a:t>How to think about big data</a:t>
            </a:r>
            <a:endParaRPr/>
          </a:p>
          <a:p>
            <a:pPr indent="-342900" lvl="0" marL="457200" rtl="0" algn="l">
              <a:spcBef>
                <a:spcPts val="0"/>
              </a:spcBef>
              <a:spcAft>
                <a:spcPts val="0"/>
              </a:spcAft>
              <a:buSzPts val="1800"/>
              <a:buChar char="●"/>
            </a:pPr>
            <a:r>
              <a:rPr lang="en"/>
              <a:t>How to think about advanced models (e.g. deep learning)</a:t>
            </a:r>
            <a:endParaRPr/>
          </a:p>
          <a:p>
            <a:pPr indent="-342900" lvl="0" marL="457200" rtl="0" algn="l">
              <a:spcBef>
                <a:spcPts val="0"/>
              </a:spcBef>
              <a:spcAft>
                <a:spcPts val="0"/>
              </a:spcAft>
              <a:buSzPts val="1800"/>
              <a:buChar char="●"/>
            </a:pPr>
            <a:r>
              <a:rPr lang="en"/>
              <a:t>How to build better tools</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pic>
        <p:nvPicPr>
          <p:cNvPr id="1402" name="Google Shape;1402;p224"/>
          <p:cNvPicPr preferRelativeResize="0"/>
          <p:nvPr/>
        </p:nvPicPr>
        <p:blipFill>
          <a:blip r:embed="rId3">
            <a:alphaModFix/>
          </a:blip>
          <a:stretch>
            <a:fillRect/>
          </a:stretch>
        </p:blipFill>
        <p:spPr>
          <a:xfrm>
            <a:off x="152400" y="152400"/>
            <a:ext cx="8603073" cy="48387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pic>
        <p:nvPicPr>
          <p:cNvPr id="1407" name="Google Shape;1407;p225"/>
          <p:cNvPicPr preferRelativeResize="0"/>
          <p:nvPr/>
        </p:nvPicPr>
        <p:blipFill>
          <a:blip r:embed="rId3">
            <a:alphaModFix/>
          </a:blip>
          <a:stretch>
            <a:fillRect/>
          </a:stretch>
        </p:blipFill>
        <p:spPr>
          <a:xfrm>
            <a:off x="1272888" y="152400"/>
            <a:ext cx="6598230" cy="4838702"/>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comes next in 390?</a:t>
            </a:r>
            <a:endParaRPr/>
          </a:p>
        </p:txBody>
      </p:sp>
      <p:sp>
        <p:nvSpPr>
          <p:cNvPr id="1413" name="Google Shape;1413;p2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Interpolation vs. Extrapolation</a:t>
            </a:r>
            <a:endParaRPr/>
          </a:p>
          <a:p>
            <a:pPr indent="-342900" lvl="0" marL="457200" rtl="0" algn="l">
              <a:spcBef>
                <a:spcPts val="0"/>
              </a:spcBef>
              <a:spcAft>
                <a:spcPts val="0"/>
              </a:spcAft>
              <a:buSzPts val="1800"/>
              <a:buChar char="●"/>
            </a:pPr>
            <a:r>
              <a:rPr lang="en"/>
              <a:t>Descriptive vs. Normative</a:t>
            </a:r>
            <a:endParaRPr/>
          </a:p>
          <a:p>
            <a:pPr indent="-342900" lvl="0" marL="457200" rtl="0" algn="l">
              <a:spcBef>
                <a:spcPts val="0"/>
              </a:spcBef>
              <a:spcAft>
                <a:spcPts val="0"/>
              </a:spcAft>
              <a:buSzPts val="1800"/>
              <a:buChar char="●"/>
            </a:pPr>
            <a:r>
              <a:rPr lang="en"/>
              <a:t>Current vs. Future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42"/>
          <p:cNvPicPr preferRelativeResize="0"/>
          <p:nvPr/>
        </p:nvPicPr>
        <p:blipFill>
          <a:blip r:embed="rId3">
            <a:alphaModFix/>
          </a:blip>
          <a:stretch>
            <a:fillRect/>
          </a:stretch>
        </p:blipFill>
        <p:spPr>
          <a:xfrm>
            <a:off x="876300" y="595313"/>
            <a:ext cx="7391400" cy="3952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3. Data Quality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4"/>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Prompt:  If Chipotle wanted to see how well each store performed, what data would it collect?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5"/>
          <p:cNvPicPr preferRelativeResize="0"/>
          <p:nvPr/>
        </p:nvPicPr>
        <p:blipFill>
          <a:blip r:embed="rId3">
            <a:alphaModFix/>
          </a:blip>
          <a:stretch>
            <a:fillRect/>
          </a:stretch>
        </p:blipFill>
        <p:spPr>
          <a:xfrm>
            <a:off x="521150" y="710813"/>
            <a:ext cx="8321799" cy="3721875"/>
          </a:xfrm>
          <a:prstGeom prst="rect">
            <a:avLst/>
          </a:prstGeom>
          <a:noFill/>
          <a:ln>
            <a:noFill/>
          </a:ln>
        </p:spPr>
      </p:pic>
      <p:sp>
        <p:nvSpPr>
          <p:cNvPr id="220" name="Google Shape;220;p45"/>
          <p:cNvSpPr txBox="1"/>
          <p:nvPr/>
        </p:nvSpPr>
        <p:spPr>
          <a:xfrm>
            <a:off x="1713100" y="4432700"/>
            <a:ext cx="5937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t>ETL:  Extract, Transform, and Load</a:t>
            </a:r>
            <a:endParaRPr sz="2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Exploration Steps</a:t>
            </a:r>
            <a:endParaRPr/>
          </a:p>
        </p:txBody>
      </p:sp>
      <p:sp>
        <p:nvSpPr>
          <p:cNvPr id="226" name="Google Shape;22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Univariable study - understand each of the key variables</a:t>
            </a:r>
            <a:endParaRPr/>
          </a:p>
          <a:p>
            <a:pPr indent="-342900" lvl="0" marL="457200" rtl="0" algn="l">
              <a:spcBef>
                <a:spcPts val="0"/>
              </a:spcBef>
              <a:spcAft>
                <a:spcPts val="0"/>
              </a:spcAft>
              <a:buSzPts val="1800"/>
              <a:buChar char="●"/>
            </a:pPr>
            <a:r>
              <a:rPr lang="en"/>
              <a:t>Multivariate study - look for relationships in the data</a:t>
            </a:r>
            <a:endParaRPr/>
          </a:p>
          <a:p>
            <a:pPr indent="-342900" lvl="0" marL="457200" rtl="0" algn="l">
              <a:spcBef>
                <a:spcPts val="0"/>
              </a:spcBef>
              <a:spcAft>
                <a:spcPts val="0"/>
              </a:spcAft>
              <a:buSzPts val="1800"/>
              <a:buChar char="●"/>
            </a:pPr>
            <a:r>
              <a:rPr lang="en"/>
              <a:t>Test assumptions  - does our data meet the assumptions of multivariate methods?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7"/>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b="1" lang="en">
                <a:latin typeface="Avenir"/>
                <a:ea typeface="Avenir"/>
                <a:cs typeface="Avenir"/>
                <a:sym typeface="Avenir"/>
              </a:rPr>
              <a:t>Useful starting points for cleaning the data</a:t>
            </a:r>
            <a:endParaRPr b="1">
              <a:latin typeface="Avenir"/>
              <a:ea typeface="Avenir"/>
              <a:cs typeface="Avenir"/>
              <a:sym typeface="Avenir"/>
            </a:endParaRPr>
          </a:p>
        </p:txBody>
      </p:sp>
      <p:sp>
        <p:nvSpPr>
          <p:cNvPr id="233" name="Google Shape;233;p47"/>
          <p:cNvSpPr txBox="1"/>
          <p:nvPr>
            <p:ph idx="1" type="body"/>
          </p:nvPr>
        </p:nvSpPr>
        <p:spPr>
          <a:xfrm>
            <a:off x="800100" y="1577344"/>
            <a:ext cx="7543800" cy="2931000"/>
          </a:xfrm>
          <a:prstGeom prst="rect">
            <a:avLst/>
          </a:prstGeom>
          <a:noFill/>
          <a:ln>
            <a:noFill/>
          </a:ln>
        </p:spPr>
        <p:txBody>
          <a:bodyPr anchorCtr="0" anchor="t" bIns="34275" lIns="68575" spcFirstLastPara="1" rIns="68575" wrap="square" tIns="34275">
            <a:noAutofit/>
          </a:bodyPr>
          <a:lstStyle/>
          <a:p>
            <a:pPr indent="-247650" lvl="0" marL="342900" rtl="0" algn="l">
              <a:lnSpc>
                <a:spcPct val="115000"/>
              </a:lnSpc>
              <a:spcBef>
                <a:spcPts val="900"/>
              </a:spcBef>
              <a:spcAft>
                <a:spcPts val="0"/>
              </a:spcAft>
              <a:buSzPts val="1300"/>
              <a:buChar char="●"/>
            </a:pPr>
            <a:r>
              <a:rPr lang="en" sz="2000">
                <a:latin typeface="Century Gothic"/>
                <a:ea typeface="Century Gothic"/>
                <a:cs typeface="Century Gothic"/>
                <a:sym typeface="Century Gothic"/>
              </a:rPr>
              <a:t>Confirm data type and number of non-null in each column:</a:t>
            </a:r>
            <a:r>
              <a:rPr lang="en"/>
              <a:t> </a:t>
            </a:r>
            <a:r>
              <a:rPr lang="en" sz="2000">
                <a:latin typeface="Century Gothic"/>
                <a:ea typeface="Century Gothic"/>
                <a:cs typeface="Century Gothic"/>
                <a:sym typeface="Century Gothic"/>
              </a:rPr>
              <a:t>use </a:t>
            </a:r>
            <a:r>
              <a:rPr lang="en" sz="2000">
                <a:solidFill>
                  <a:srgbClr val="0000FF"/>
                </a:solidFill>
                <a:latin typeface="Courier New"/>
                <a:ea typeface="Courier New"/>
                <a:cs typeface="Courier New"/>
                <a:sym typeface="Courier New"/>
              </a:rPr>
              <a:t>info</a:t>
            </a:r>
            <a:r>
              <a:rPr lang="en">
                <a:solidFill>
                  <a:srgbClr val="0000FF"/>
                </a:solidFill>
                <a:latin typeface="Courier New"/>
                <a:ea typeface="Courier New"/>
                <a:cs typeface="Courier New"/>
                <a:sym typeface="Courier New"/>
              </a:rPr>
              <a:t>()</a:t>
            </a:r>
            <a:r>
              <a:rPr lang="en" sz="2000">
                <a:solidFill>
                  <a:srgbClr val="0000FF"/>
                </a:solidFill>
                <a:latin typeface="Courier New"/>
                <a:ea typeface="Courier New"/>
                <a:cs typeface="Courier New"/>
                <a:sym typeface="Courier New"/>
              </a:rPr>
              <a:t> </a:t>
            </a:r>
            <a:endParaRPr sz="2000">
              <a:solidFill>
                <a:srgbClr val="0000FF"/>
              </a:solidFill>
              <a:latin typeface="Courier New"/>
              <a:ea typeface="Courier New"/>
              <a:cs typeface="Courier New"/>
              <a:sym typeface="Courier New"/>
            </a:endParaRPr>
          </a:p>
          <a:p>
            <a:pPr indent="-247650" lvl="0" marL="342900" rtl="0" algn="l">
              <a:lnSpc>
                <a:spcPct val="115000"/>
              </a:lnSpc>
              <a:spcBef>
                <a:spcPts val="0"/>
              </a:spcBef>
              <a:spcAft>
                <a:spcPts val="0"/>
              </a:spcAft>
              <a:buSzPts val="1300"/>
              <a:buChar char="●"/>
            </a:pPr>
            <a:r>
              <a:rPr lang="en" sz="2000">
                <a:latin typeface="Century Gothic"/>
                <a:ea typeface="Century Gothic"/>
                <a:cs typeface="Century Gothic"/>
                <a:sym typeface="Century Gothic"/>
              </a:rPr>
              <a:t>Look for invalid values (numerical data) - use </a:t>
            </a:r>
            <a:r>
              <a:rPr lang="en" sz="2000">
                <a:solidFill>
                  <a:srgbClr val="0000FF"/>
                </a:solidFill>
                <a:latin typeface="Courier New"/>
                <a:ea typeface="Courier New"/>
                <a:cs typeface="Courier New"/>
                <a:sym typeface="Courier New"/>
              </a:rPr>
              <a:t>describe</a:t>
            </a:r>
            <a:r>
              <a:rPr lang="en">
                <a:solidFill>
                  <a:srgbClr val="0000FF"/>
                </a:solidFill>
                <a:latin typeface="Courier New"/>
                <a:ea typeface="Courier New"/>
                <a:cs typeface="Courier New"/>
                <a:sym typeface="Courier New"/>
              </a:rPr>
              <a:t>()</a:t>
            </a:r>
            <a:endParaRPr>
              <a:solidFill>
                <a:srgbClr val="0000FF"/>
              </a:solidFill>
              <a:latin typeface="Courier New"/>
              <a:ea typeface="Courier New"/>
              <a:cs typeface="Courier New"/>
              <a:sym typeface="Courier New"/>
            </a:endParaRPr>
          </a:p>
          <a:p>
            <a:pPr indent="-247650" lvl="0" marL="342900" rtl="0" algn="l">
              <a:lnSpc>
                <a:spcPct val="115000"/>
              </a:lnSpc>
              <a:spcBef>
                <a:spcPts val="0"/>
              </a:spcBef>
              <a:spcAft>
                <a:spcPts val="0"/>
              </a:spcAft>
              <a:buSzPts val="1300"/>
              <a:buChar char="●"/>
            </a:pPr>
            <a:r>
              <a:rPr lang="en"/>
              <a:t>Remove duplicate elements: </a:t>
            </a:r>
            <a:r>
              <a:rPr lang="en" sz="2000">
                <a:solidFill>
                  <a:srgbClr val="0000FF"/>
                </a:solidFill>
                <a:latin typeface="Courier New"/>
                <a:ea typeface="Courier New"/>
                <a:cs typeface="Courier New"/>
                <a:sym typeface="Courier New"/>
              </a:rPr>
              <a:t>unique()</a:t>
            </a:r>
            <a:endParaRPr sz="2000">
              <a:solidFill>
                <a:srgbClr val="0000FF"/>
              </a:solidFill>
              <a:latin typeface="Courier New"/>
              <a:ea typeface="Courier New"/>
              <a:cs typeface="Courier New"/>
              <a:sym typeface="Courier New"/>
            </a:endParaRPr>
          </a:p>
          <a:p>
            <a:pPr indent="-241300" lvl="0" marL="342900" rtl="0" algn="l">
              <a:lnSpc>
                <a:spcPct val="115000"/>
              </a:lnSpc>
              <a:spcBef>
                <a:spcPts val="0"/>
              </a:spcBef>
              <a:spcAft>
                <a:spcPts val="0"/>
              </a:spcAft>
              <a:buClr>
                <a:srgbClr val="000000"/>
              </a:buClr>
              <a:buSzPts val="1200"/>
              <a:buChar char="●"/>
            </a:pPr>
            <a:r>
              <a:rPr lang="en">
                <a:solidFill>
                  <a:srgbClr val="000000"/>
                </a:solidFill>
              </a:rPr>
              <a:t>Check validity of values in columns (ex. number of students in a class must be &gt;=0)</a:t>
            </a:r>
            <a:endParaRPr>
              <a:solidFill>
                <a:srgbClr val="000000"/>
              </a:solidFill>
            </a:endParaRPr>
          </a:p>
          <a:p>
            <a:pPr indent="-247650" lvl="0" marL="342900" rtl="0" algn="l">
              <a:lnSpc>
                <a:spcPct val="115000"/>
              </a:lnSpc>
              <a:spcBef>
                <a:spcPts val="0"/>
              </a:spcBef>
              <a:spcAft>
                <a:spcPts val="0"/>
              </a:spcAft>
              <a:buClr>
                <a:srgbClr val="000000"/>
              </a:buClr>
              <a:buSzPts val="1300"/>
              <a:buChar char="●"/>
            </a:pPr>
            <a:r>
              <a:rPr lang="en">
                <a:solidFill>
                  <a:srgbClr val="000000"/>
                </a:solidFill>
              </a:rPr>
              <a:t>Visually inspect snapshot of values with </a:t>
            </a:r>
            <a:r>
              <a:rPr lang="en">
                <a:solidFill>
                  <a:srgbClr val="0000FF"/>
                </a:solidFill>
                <a:latin typeface="Courier New"/>
                <a:ea typeface="Courier New"/>
                <a:cs typeface="Courier New"/>
                <a:sym typeface="Courier New"/>
              </a:rPr>
              <a:t>df.head()</a:t>
            </a:r>
            <a:endParaRPr sz="1500">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8"/>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.info() example</a:t>
            </a:r>
            <a:endParaRPr/>
          </a:p>
        </p:txBody>
      </p:sp>
      <p:sp>
        <p:nvSpPr>
          <p:cNvPr id="240" name="Google Shape;240;p48"/>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0" lvl="0" marL="101600" marR="101600" rtl="0" algn="l">
              <a:lnSpc>
                <a:spcPct val="150000"/>
              </a:lnSpc>
              <a:spcBef>
                <a:spcPts val="0"/>
              </a:spcBef>
              <a:spcAft>
                <a:spcPts val="0"/>
              </a:spcAft>
              <a:buSzPts val="1300"/>
              <a:buNone/>
            </a:pPr>
            <a:r>
              <a:t/>
            </a:r>
            <a:endParaRPr sz="2000">
              <a:highlight>
                <a:srgbClr val="F6F6F6"/>
              </a:highlight>
              <a:latin typeface="Courier New"/>
              <a:ea typeface="Courier New"/>
              <a:cs typeface="Courier New"/>
              <a:sym typeface="Courier New"/>
            </a:endParaRPr>
          </a:p>
          <a:p>
            <a:pPr indent="0" lvl="0" marL="101600" marR="101600" rtl="0" algn="l">
              <a:lnSpc>
                <a:spcPct val="150000"/>
              </a:lnSpc>
              <a:spcBef>
                <a:spcPts val="0"/>
              </a:spcBef>
              <a:spcAft>
                <a:spcPts val="0"/>
              </a:spcAft>
              <a:buClr>
                <a:schemeClr val="dk1"/>
              </a:buClr>
              <a:buSzPts val="800"/>
              <a:buFont typeface="Arial"/>
              <a:buNone/>
            </a:pPr>
            <a:r>
              <a:rPr lang="en" sz="2000">
                <a:highlight>
                  <a:srgbClr val="F6F6F6"/>
                </a:highlight>
                <a:latin typeface="Courier New"/>
                <a:ea typeface="Courier New"/>
                <a:cs typeface="Courier New"/>
                <a:sym typeface="Courier New"/>
              </a:rPr>
              <a:t>nba</a:t>
            </a:r>
            <a:r>
              <a:rPr lang="en" sz="2000">
                <a:solidFill>
                  <a:srgbClr val="CE5C00"/>
                </a:solidFill>
                <a:highlight>
                  <a:srgbClr val="F6F6F6"/>
                </a:highlight>
                <a:latin typeface="Courier New"/>
                <a:ea typeface="Courier New"/>
                <a:cs typeface="Courier New"/>
                <a:sym typeface="Courier New"/>
              </a:rPr>
              <a:t>.</a:t>
            </a:r>
            <a:r>
              <a:rPr lang="en" sz="2000">
                <a:highlight>
                  <a:srgbClr val="F6F6F6"/>
                </a:highlight>
                <a:latin typeface="Courier New"/>
                <a:ea typeface="Courier New"/>
                <a:cs typeface="Courier New"/>
                <a:sym typeface="Courier New"/>
              </a:rPr>
              <a:t>info()</a:t>
            </a:r>
            <a:endParaRPr sz="2000">
              <a:highlight>
                <a:srgbClr val="F6F6F6"/>
              </a:highlight>
              <a:latin typeface="Courier New"/>
              <a:ea typeface="Courier New"/>
              <a:cs typeface="Courier New"/>
              <a:sym typeface="Courier New"/>
            </a:endParaRPr>
          </a:p>
          <a:p>
            <a:pPr indent="0" lvl="0" marL="0" rtl="0" algn="l">
              <a:lnSpc>
                <a:spcPct val="100000"/>
              </a:lnSpc>
              <a:spcBef>
                <a:spcPts val="700"/>
              </a:spcBef>
              <a:spcAft>
                <a:spcPts val="0"/>
              </a:spcAft>
              <a:buSzPts val="1300"/>
              <a:buNone/>
            </a:pPr>
            <a:r>
              <a:t/>
            </a:r>
            <a:endParaRPr/>
          </a:p>
        </p:txBody>
      </p:sp>
      <p:sp>
        <p:nvSpPr>
          <p:cNvPr id="241" name="Google Shape;241;p48"/>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242" name="Google Shape;242;p48"/>
          <p:cNvPicPr preferRelativeResize="0"/>
          <p:nvPr/>
        </p:nvPicPr>
        <p:blipFill rotWithShape="1">
          <a:blip r:embed="rId3">
            <a:alphaModFix/>
          </a:blip>
          <a:srcRect b="0" l="0" r="0" t="0"/>
          <a:stretch/>
        </p:blipFill>
        <p:spPr>
          <a:xfrm>
            <a:off x="4736963" y="635455"/>
            <a:ext cx="3115444" cy="4095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9"/>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Univariate Study: Descriptive Statistics </a:t>
            </a:r>
            <a:endParaRPr/>
          </a:p>
        </p:txBody>
      </p:sp>
      <p:sp>
        <p:nvSpPr>
          <p:cNvPr id="249" name="Google Shape;249;p49"/>
          <p:cNvSpPr txBox="1"/>
          <p:nvPr>
            <p:ph idx="1" type="body"/>
          </p:nvPr>
        </p:nvSpPr>
        <p:spPr>
          <a:xfrm>
            <a:off x="800100" y="1577344"/>
            <a:ext cx="7543800" cy="3200700"/>
          </a:xfrm>
          <a:prstGeom prst="rect">
            <a:avLst/>
          </a:prstGeom>
          <a:noFill/>
          <a:ln>
            <a:noFill/>
          </a:ln>
        </p:spPr>
        <p:txBody>
          <a:bodyPr anchorCtr="0" anchor="t" bIns="34275" lIns="68575" spcFirstLastPara="1" rIns="68575" wrap="square" tIns="34275">
            <a:noAutofit/>
          </a:bodyPr>
          <a:lstStyle/>
          <a:p>
            <a:pPr indent="-254000" lvl="0" marL="266700" rtl="0" algn="l">
              <a:lnSpc>
                <a:spcPct val="100000"/>
              </a:lnSpc>
              <a:spcBef>
                <a:spcPts val="0"/>
              </a:spcBef>
              <a:spcAft>
                <a:spcPts val="0"/>
              </a:spcAft>
              <a:buSzPts val="1400"/>
              <a:buFont typeface="Noto Sans Symbols"/>
              <a:buChar char="•"/>
            </a:pPr>
            <a:r>
              <a:rPr lang="en" sz="2000">
                <a:latin typeface="Courier New"/>
                <a:ea typeface="Courier New"/>
                <a:cs typeface="Courier New"/>
                <a:sym typeface="Courier New"/>
              </a:rPr>
              <a:t>describe() </a:t>
            </a:r>
            <a:r>
              <a:rPr lang="en" sz="2000">
                <a:latin typeface="Arial"/>
                <a:ea typeface="Arial"/>
                <a:cs typeface="Arial"/>
                <a:sym typeface="Arial"/>
              </a:rPr>
              <a:t>calculates descriptive statistics</a:t>
            </a:r>
            <a:endParaRPr sz="2000">
              <a:latin typeface="Arial"/>
              <a:ea typeface="Arial"/>
              <a:cs typeface="Arial"/>
              <a:sym typeface="Arial"/>
            </a:endParaRPr>
          </a:p>
          <a:p>
            <a:pPr indent="-254000" lvl="0" marL="266700" rtl="0" algn="l">
              <a:lnSpc>
                <a:spcPct val="100000"/>
              </a:lnSpc>
              <a:spcBef>
                <a:spcPts val="0"/>
              </a:spcBef>
              <a:spcAft>
                <a:spcPts val="0"/>
              </a:spcAft>
              <a:buSzPts val="1400"/>
              <a:buFont typeface="Noto Sans Symbols"/>
              <a:buChar char="•"/>
            </a:pPr>
            <a:r>
              <a:rPr lang="en" sz="2000">
                <a:latin typeface="Courier New"/>
                <a:ea typeface="Courier New"/>
                <a:cs typeface="Courier New"/>
                <a:sym typeface="Courier New"/>
              </a:rPr>
              <a:t>size() </a:t>
            </a:r>
            <a:r>
              <a:rPr lang="en" sz="2000">
                <a:latin typeface="Arial"/>
                <a:ea typeface="Arial"/>
                <a:cs typeface="Arial"/>
                <a:sym typeface="Arial"/>
              </a:rPr>
              <a:t>returns the number of elements</a:t>
            </a:r>
            <a:endParaRPr sz="2000">
              <a:latin typeface="Arial"/>
              <a:ea typeface="Arial"/>
              <a:cs typeface="Arial"/>
              <a:sym typeface="Arial"/>
            </a:endParaRPr>
          </a:p>
          <a:p>
            <a:pPr indent="-254000" lvl="0" marL="266700" rtl="0" algn="l">
              <a:lnSpc>
                <a:spcPct val="100000"/>
              </a:lnSpc>
              <a:spcBef>
                <a:spcPts val="200"/>
              </a:spcBef>
              <a:spcAft>
                <a:spcPts val="0"/>
              </a:spcAft>
              <a:buSzPts val="1400"/>
              <a:buFont typeface="Noto Sans Symbols"/>
              <a:buChar char="•"/>
            </a:pPr>
            <a:r>
              <a:rPr lang="en" sz="2000">
                <a:latin typeface="Courier New"/>
                <a:ea typeface="Courier New"/>
                <a:cs typeface="Courier New"/>
                <a:sym typeface="Courier New"/>
              </a:rPr>
              <a:t>mean() </a:t>
            </a:r>
            <a:r>
              <a:rPr lang="en" sz="2000">
                <a:latin typeface="Arial"/>
                <a:ea typeface="Arial"/>
                <a:cs typeface="Arial"/>
                <a:sym typeface="Arial"/>
              </a:rPr>
              <a:t>returns the sample mean</a:t>
            </a:r>
            <a:endParaRPr sz="2000">
              <a:latin typeface="Arial"/>
              <a:ea typeface="Arial"/>
              <a:cs typeface="Arial"/>
              <a:sym typeface="Arial"/>
            </a:endParaRPr>
          </a:p>
          <a:p>
            <a:pPr indent="-254000" lvl="0" marL="266700" rtl="0" algn="l">
              <a:lnSpc>
                <a:spcPct val="100000"/>
              </a:lnSpc>
              <a:spcBef>
                <a:spcPts val="200"/>
              </a:spcBef>
              <a:spcAft>
                <a:spcPts val="0"/>
              </a:spcAft>
              <a:buSzPts val="1400"/>
              <a:buFont typeface="Noto Sans Symbols"/>
              <a:buChar char="•"/>
            </a:pPr>
            <a:r>
              <a:rPr lang="en" sz="2000">
                <a:latin typeface="Courier New"/>
                <a:ea typeface="Courier New"/>
                <a:cs typeface="Courier New"/>
                <a:sym typeface="Courier New"/>
              </a:rPr>
              <a:t>median() </a:t>
            </a:r>
            <a:r>
              <a:rPr lang="en" sz="2000">
                <a:latin typeface="Arial"/>
                <a:ea typeface="Arial"/>
                <a:cs typeface="Arial"/>
                <a:sym typeface="Arial"/>
              </a:rPr>
              <a:t>returns the sample median</a:t>
            </a:r>
            <a:endParaRPr sz="2000">
              <a:latin typeface="Arial"/>
              <a:ea typeface="Arial"/>
              <a:cs typeface="Arial"/>
              <a:sym typeface="Arial"/>
            </a:endParaRPr>
          </a:p>
          <a:p>
            <a:pPr indent="-254000" lvl="0" marL="266700" rtl="0" algn="l">
              <a:lnSpc>
                <a:spcPct val="100000"/>
              </a:lnSpc>
              <a:spcBef>
                <a:spcPts val="200"/>
              </a:spcBef>
              <a:spcAft>
                <a:spcPts val="0"/>
              </a:spcAft>
              <a:buSzPts val="1400"/>
              <a:buFont typeface="Noto Sans Symbols"/>
              <a:buChar char="•"/>
            </a:pPr>
            <a:r>
              <a:rPr lang="en" sz="2000">
                <a:latin typeface="Courier New"/>
                <a:ea typeface="Courier New"/>
                <a:cs typeface="Courier New"/>
                <a:sym typeface="Courier New"/>
              </a:rPr>
              <a:t>range() </a:t>
            </a:r>
            <a:r>
              <a:rPr lang="en" sz="2000">
                <a:latin typeface="Arial"/>
                <a:ea typeface="Arial"/>
                <a:cs typeface="Arial"/>
                <a:sym typeface="Arial"/>
              </a:rPr>
              <a:t>returns the largest and smallest values</a:t>
            </a:r>
            <a:endParaRPr sz="2000">
              <a:latin typeface="Arial"/>
              <a:ea typeface="Arial"/>
              <a:cs typeface="Arial"/>
              <a:sym typeface="Arial"/>
            </a:endParaRPr>
          </a:p>
          <a:p>
            <a:pPr indent="-254000" lvl="0" marL="266700" rtl="0" algn="l">
              <a:lnSpc>
                <a:spcPct val="100000"/>
              </a:lnSpc>
              <a:spcBef>
                <a:spcPts val="200"/>
              </a:spcBef>
              <a:spcAft>
                <a:spcPts val="0"/>
              </a:spcAft>
              <a:buSzPts val="1400"/>
              <a:buFont typeface="Noto Sans Symbols"/>
              <a:buChar char="•"/>
            </a:pPr>
            <a:r>
              <a:rPr lang="en" sz="2000">
                <a:latin typeface="Courier New"/>
                <a:ea typeface="Courier New"/>
                <a:cs typeface="Courier New"/>
                <a:sym typeface="Courier New"/>
              </a:rPr>
              <a:t>quantile() </a:t>
            </a:r>
            <a:r>
              <a:rPr lang="en" sz="2000">
                <a:latin typeface="Arial"/>
                <a:ea typeface="Arial"/>
                <a:cs typeface="Arial"/>
                <a:sym typeface="Arial"/>
              </a:rPr>
              <a:t>calculates percentiles</a:t>
            </a:r>
            <a:endParaRPr sz="2000">
              <a:latin typeface="Arial"/>
              <a:ea typeface="Arial"/>
              <a:cs typeface="Arial"/>
              <a:sym typeface="Arial"/>
            </a:endParaRPr>
          </a:p>
          <a:p>
            <a:pPr indent="-254000" lvl="0" marL="266700" rtl="0" algn="l">
              <a:lnSpc>
                <a:spcPct val="100000"/>
              </a:lnSpc>
              <a:spcBef>
                <a:spcPts val="200"/>
              </a:spcBef>
              <a:spcAft>
                <a:spcPts val="0"/>
              </a:spcAft>
              <a:buSzPts val="1400"/>
              <a:buFont typeface="Noto Sans Symbols"/>
              <a:buChar char="•"/>
            </a:pPr>
            <a:r>
              <a:rPr lang="en" sz="2000">
                <a:latin typeface="Courier New"/>
                <a:ea typeface="Courier New"/>
                <a:cs typeface="Courier New"/>
                <a:sym typeface="Courier New"/>
              </a:rPr>
              <a:t>count(), min(), max(), std() </a:t>
            </a:r>
            <a:endParaRPr sz="1200">
              <a:solidFill>
                <a:srgbClr val="FF0000"/>
              </a:solidFill>
              <a:latin typeface="Arial"/>
              <a:ea typeface="Arial"/>
              <a:cs typeface="Arial"/>
              <a:sym typeface="Arial"/>
            </a:endParaRPr>
          </a:p>
        </p:txBody>
      </p:sp>
      <p:sp>
        <p:nvSpPr>
          <p:cNvPr id="250" name="Google Shape;250;p49"/>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0"/>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Descriptive Statistics </a:t>
            </a:r>
            <a:endParaRPr/>
          </a:p>
        </p:txBody>
      </p:sp>
      <p:sp>
        <p:nvSpPr>
          <p:cNvPr id="257" name="Google Shape;257;p50"/>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258" name="Google Shape;258;p50"/>
          <p:cNvPicPr preferRelativeResize="0"/>
          <p:nvPr/>
        </p:nvPicPr>
        <p:blipFill rotWithShape="1">
          <a:blip r:embed="rId3">
            <a:alphaModFix/>
          </a:blip>
          <a:srcRect b="0" l="0" r="0" t="0"/>
          <a:stretch/>
        </p:blipFill>
        <p:spPr>
          <a:xfrm>
            <a:off x="3146513" y="1425019"/>
            <a:ext cx="3257251" cy="2867044"/>
          </a:xfrm>
          <a:prstGeom prst="rect">
            <a:avLst/>
          </a:prstGeom>
          <a:noFill/>
          <a:ln>
            <a:noFill/>
          </a:ln>
        </p:spPr>
      </p:pic>
      <p:pic>
        <p:nvPicPr>
          <p:cNvPr id="259" name="Google Shape;259;p50"/>
          <p:cNvPicPr preferRelativeResize="0"/>
          <p:nvPr/>
        </p:nvPicPr>
        <p:blipFill rotWithShape="1">
          <a:blip r:embed="rId4">
            <a:alphaModFix/>
          </a:blip>
          <a:srcRect b="0" l="0" r="0" t="0"/>
          <a:stretch/>
        </p:blipFill>
        <p:spPr>
          <a:xfrm>
            <a:off x="6445171" y="956305"/>
            <a:ext cx="2113106" cy="1843351"/>
          </a:xfrm>
          <a:prstGeom prst="rect">
            <a:avLst/>
          </a:prstGeom>
          <a:noFill/>
          <a:ln>
            <a:noFill/>
          </a:ln>
        </p:spPr>
      </p:pic>
      <p:pic>
        <p:nvPicPr>
          <p:cNvPr id="260" name="Google Shape;260;p50"/>
          <p:cNvPicPr preferRelativeResize="0"/>
          <p:nvPr/>
        </p:nvPicPr>
        <p:blipFill rotWithShape="1">
          <a:blip r:embed="rId5">
            <a:alphaModFix/>
          </a:blip>
          <a:srcRect b="0" l="0" r="0" t="0"/>
          <a:stretch/>
        </p:blipFill>
        <p:spPr>
          <a:xfrm>
            <a:off x="6445163" y="2863256"/>
            <a:ext cx="2276250" cy="1428807"/>
          </a:xfrm>
          <a:prstGeom prst="rect">
            <a:avLst/>
          </a:prstGeom>
          <a:noFill/>
          <a:ln>
            <a:noFill/>
          </a:ln>
        </p:spPr>
      </p:pic>
      <p:sp>
        <p:nvSpPr>
          <p:cNvPr id="261" name="Google Shape;261;p50"/>
          <p:cNvSpPr txBox="1"/>
          <p:nvPr/>
        </p:nvSpPr>
        <p:spPr>
          <a:xfrm>
            <a:off x="463500" y="1452863"/>
            <a:ext cx="2708700" cy="3083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entury Gothic"/>
                <a:ea typeface="Century Gothic"/>
                <a:cs typeface="Century Gothic"/>
                <a:sym typeface="Century Gothic"/>
              </a:rPr>
              <a:t>Using </a:t>
            </a:r>
            <a:r>
              <a:rPr b="0" i="0" lang="en" sz="2000" u="none" cap="none" strike="noStrike">
                <a:solidFill>
                  <a:srgbClr val="6AA84F"/>
                </a:solidFill>
                <a:latin typeface="Roboto Mono"/>
                <a:ea typeface="Roboto Mono"/>
                <a:cs typeface="Roboto Mono"/>
                <a:sym typeface="Roboto Mono"/>
              </a:rPr>
              <a:t>describe()</a:t>
            </a:r>
            <a:r>
              <a:rPr b="0" i="0" lang="en" sz="2000" u="none" cap="none" strike="noStrike">
                <a:solidFill>
                  <a:srgbClr val="000000"/>
                </a:solidFill>
                <a:latin typeface="Century Gothic"/>
                <a:ea typeface="Century Gothic"/>
                <a:cs typeface="Century Gothic"/>
                <a:sym typeface="Century Gothic"/>
              </a:rPr>
              <a:t> on the dataframe (applied to all numeric variables) and on individual columns, both numerical and categorical.</a:t>
            </a:r>
            <a:endParaRPr b="0" i="0" sz="20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4">
            <a:hlinkClick/>
          </p:cNvPr>
          <p:cNvSpPr/>
          <p:nvPr/>
        </p:nvSpPr>
        <p:spPr>
          <a:xfrm>
            <a:off x="1327925" y="842850"/>
            <a:ext cx="1421700" cy="356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t>190</a:t>
            </a:r>
            <a:endParaRPr sz="2300"/>
          </a:p>
        </p:txBody>
      </p:sp>
      <p:sp>
        <p:nvSpPr>
          <p:cNvPr id="97" name="Google Shape;97;p24">
            <a:hlinkClick/>
          </p:cNvPr>
          <p:cNvSpPr/>
          <p:nvPr/>
        </p:nvSpPr>
        <p:spPr>
          <a:xfrm>
            <a:off x="2943925" y="842850"/>
            <a:ext cx="1421700" cy="35685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t>438a</a:t>
            </a:r>
            <a:endParaRPr sz="2300"/>
          </a:p>
        </p:txBody>
      </p:sp>
      <p:sp>
        <p:nvSpPr>
          <p:cNvPr id="98" name="Google Shape;98;p24"/>
          <p:cNvSpPr/>
          <p:nvPr/>
        </p:nvSpPr>
        <p:spPr>
          <a:xfrm>
            <a:off x="4559925" y="863700"/>
            <a:ext cx="1421700" cy="356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t>390</a:t>
            </a:r>
            <a:endParaRPr sz="2300"/>
          </a:p>
        </p:txBody>
      </p:sp>
      <p:sp>
        <p:nvSpPr>
          <p:cNvPr id="99" name="Google Shape;99;p24">
            <a:hlinkClick/>
          </p:cNvPr>
          <p:cNvSpPr/>
          <p:nvPr/>
        </p:nvSpPr>
        <p:spPr>
          <a:xfrm>
            <a:off x="6175925" y="863700"/>
            <a:ext cx="1421700" cy="356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t>490</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1"/>
          <p:cNvSpPr txBox="1"/>
          <p:nvPr>
            <p:ph type="title"/>
          </p:nvPr>
        </p:nvSpPr>
        <p:spPr>
          <a:xfrm>
            <a:off x="412256" y="456502"/>
            <a:ext cx="7543800" cy="1028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800"/>
              <a:buFont typeface="Arial"/>
              <a:buNone/>
            </a:pPr>
            <a:r>
              <a:rPr lang="en"/>
              <a:t>Univariate Study:</a:t>
            </a:r>
            <a:endParaRPr/>
          </a:p>
          <a:p>
            <a:pPr indent="0" lvl="0" marL="0" rtl="0" algn="l">
              <a:lnSpc>
                <a:spcPct val="90000"/>
              </a:lnSpc>
              <a:spcBef>
                <a:spcPts val="0"/>
              </a:spcBef>
              <a:spcAft>
                <a:spcPts val="0"/>
              </a:spcAft>
              <a:buSzPts val="2500"/>
              <a:buNone/>
            </a:pPr>
            <a:r>
              <a:rPr lang="en"/>
              <a:t>Frequency distributions</a:t>
            </a:r>
            <a:endParaRPr/>
          </a:p>
        </p:txBody>
      </p:sp>
      <p:sp>
        <p:nvSpPr>
          <p:cNvPr id="268" name="Google Shape;268;p51"/>
          <p:cNvSpPr txBox="1"/>
          <p:nvPr>
            <p:ph idx="1" type="body"/>
          </p:nvPr>
        </p:nvSpPr>
        <p:spPr>
          <a:xfrm>
            <a:off x="376875" y="2334488"/>
            <a:ext cx="8098800" cy="2367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sz="1900">
                <a:solidFill>
                  <a:srgbClr val="000000"/>
                </a:solidFill>
              </a:rPr>
              <a:t>Create a dataframe for numerical variables</a:t>
            </a:r>
            <a:endParaRPr sz="1900">
              <a:solidFill>
                <a:srgbClr val="000000"/>
              </a:solidFill>
            </a:endParaRPr>
          </a:p>
          <a:p>
            <a:pPr indent="0" lvl="0" marL="0" rtl="0" algn="l">
              <a:lnSpc>
                <a:spcPct val="100000"/>
              </a:lnSpc>
              <a:spcBef>
                <a:spcPts val="700"/>
              </a:spcBef>
              <a:spcAft>
                <a:spcPts val="0"/>
              </a:spcAft>
              <a:buSzPts val="1300"/>
              <a:buNone/>
            </a:pPr>
            <a:r>
              <a:rPr lang="en" sz="1900">
                <a:solidFill>
                  <a:srgbClr val="000000"/>
                </a:solidFill>
              </a:rPr>
              <a:t>     </a:t>
            </a:r>
            <a:r>
              <a:rPr lang="en" sz="1900">
                <a:solidFill>
                  <a:srgbClr val="000000"/>
                </a:solidFill>
                <a:latin typeface="Roboto Mono"/>
                <a:ea typeface="Roboto Mono"/>
                <a:cs typeface="Roboto Mono"/>
                <a:sym typeface="Roboto Mono"/>
              </a:rPr>
              <a:t>df_num=df.select_dtypes(include=[‘float64’,‘int64’])</a:t>
            </a:r>
            <a:endParaRPr sz="1900">
              <a:solidFill>
                <a:srgbClr val="000000"/>
              </a:solidFill>
              <a:latin typeface="Roboto Mono"/>
              <a:ea typeface="Roboto Mono"/>
              <a:cs typeface="Roboto Mono"/>
              <a:sym typeface="Roboto Mono"/>
            </a:endParaRPr>
          </a:p>
          <a:p>
            <a:pPr indent="0" lvl="0" marL="0" rtl="0" algn="l">
              <a:lnSpc>
                <a:spcPct val="100000"/>
              </a:lnSpc>
              <a:spcBef>
                <a:spcPts val="700"/>
              </a:spcBef>
              <a:spcAft>
                <a:spcPts val="0"/>
              </a:spcAft>
              <a:buSzPts val="1300"/>
              <a:buNone/>
            </a:pPr>
            <a:r>
              <a:rPr lang="en" sz="1900">
                <a:solidFill>
                  <a:srgbClr val="000000"/>
                </a:solidFill>
              </a:rPr>
              <a:t> </a:t>
            </a:r>
            <a:endParaRPr sz="1900">
              <a:solidFill>
                <a:srgbClr val="000000"/>
              </a:solidFill>
            </a:endParaRPr>
          </a:p>
          <a:p>
            <a:pPr indent="0" lvl="0" marL="0" rtl="0" algn="l">
              <a:lnSpc>
                <a:spcPct val="100000"/>
              </a:lnSpc>
              <a:spcBef>
                <a:spcPts val="700"/>
              </a:spcBef>
              <a:spcAft>
                <a:spcPts val="0"/>
              </a:spcAft>
              <a:buSzPts val="1300"/>
              <a:buNone/>
            </a:pPr>
            <a:r>
              <a:rPr lang="en" sz="1900">
                <a:solidFill>
                  <a:srgbClr val="000000"/>
                </a:solidFill>
              </a:rPr>
              <a:t>Explore </a:t>
            </a:r>
            <a:r>
              <a:rPr lang="en" sz="1900">
                <a:solidFill>
                  <a:srgbClr val="6AA84F"/>
                </a:solidFill>
              </a:rPr>
              <a:t>df.plot.hist()</a:t>
            </a:r>
            <a:r>
              <a:rPr lang="en" sz="1900">
                <a:solidFill>
                  <a:srgbClr val="000000"/>
                </a:solidFill>
              </a:rPr>
              <a:t>, </a:t>
            </a:r>
            <a:r>
              <a:rPr lang="en" sz="1900">
                <a:solidFill>
                  <a:srgbClr val="6AA84F"/>
                </a:solidFill>
              </a:rPr>
              <a:t>df.plot.bar()</a:t>
            </a:r>
            <a:endParaRPr sz="1900">
              <a:solidFill>
                <a:srgbClr val="6AA84F"/>
              </a:solidFill>
            </a:endParaRPr>
          </a:p>
          <a:p>
            <a:pPr indent="-241300" lvl="0" marL="342900" rtl="0" algn="l">
              <a:lnSpc>
                <a:spcPct val="100000"/>
              </a:lnSpc>
              <a:spcBef>
                <a:spcPts val="700"/>
              </a:spcBef>
              <a:spcAft>
                <a:spcPts val="0"/>
              </a:spcAft>
              <a:buClr>
                <a:srgbClr val="000000"/>
              </a:buClr>
              <a:buSzPts val="1200"/>
              <a:buChar char="◦"/>
            </a:pPr>
            <a:r>
              <a:rPr lang="en" sz="1900">
                <a:solidFill>
                  <a:srgbClr val="000000"/>
                </a:solidFill>
              </a:rPr>
              <a:t>Can name axes with</a:t>
            </a:r>
            <a:endParaRPr sz="1900">
              <a:solidFill>
                <a:srgbClr val="000000"/>
              </a:solidFill>
            </a:endParaRPr>
          </a:p>
          <a:p>
            <a:pPr indent="0" lvl="0" marL="342900" rtl="0" algn="l">
              <a:lnSpc>
                <a:spcPct val="100000"/>
              </a:lnSpc>
              <a:spcBef>
                <a:spcPts val="700"/>
              </a:spcBef>
              <a:spcAft>
                <a:spcPts val="0"/>
              </a:spcAft>
              <a:buSzPts val="1300"/>
              <a:buNone/>
            </a:pPr>
            <a:r>
              <a:rPr lang="en" sz="1900">
                <a:solidFill>
                  <a:srgbClr val="000000"/>
                </a:solidFill>
              </a:rPr>
              <a:t> </a:t>
            </a:r>
            <a:r>
              <a:rPr lang="en" sz="1900">
                <a:solidFill>
                  <a:srgbClr val="000000"/>
                </a:solidFill>
                <a:latin typeface="Roboto Mono"/>
                <a:ea typeface="Roboto Mono"/>
                <a:cs typeface="Roboto Mono"/>
                <a:sym typeface="Roboto Mono"/>
              </a:rPr>
              <a:t>df.set(xlabel=”...”, ylabel=”...”, title=”...”)</a:t>
            </a:r>
            <a:endParaRPr sz="1900">
              <a:solidFill>
                <a:srgbClr val="000000"/>
              </a:solidFill>
              <a:latin typeface="Roboto Mono"/>
              <a:ea typeface="Roboto Mono"/>
              <a:cs typeface="Roboto Mono"/>
              <a:sym typeface="Roboto Mono"/>
            </a:endParaRPr>
          </a:p>
          <a:p>
            <a:pPr indent="0" lvl="0" marL="0" rtl="0" algn="l">
              <a:lnSpc>
                <a:spcPct val="100000"/>
              </a:lnSpc>
              <a:spcBef>
                <a:spcPts val="700"/>
              </a:spcBef>
              <a:spcAft>
                <a:spcPts val="0"/>
              </a:spcAft>
              <a:buSzPts val="1300"/>
              <a:buNone/>
            </a:pPr>
            <a:r>
              <a:t/>
            </a:r>
            <a:endParaRPr sz="1900">
              <a:solidFill>
                <a:srgbClr val="000000"/>
              </a:solidFill>
              <a:latin typeface="Roboto Mono"/>
              <a:ea typeface="Roboto Mono"/>
              <a:cs typeface="Roboto Mono"/>
              <a:sym typeface="Roboto Mono"/>
            </a:endParaRPr>
          </a:p>
          <a:p>
            <a:pPr indent="0" lvl="0" marL="0" rtl="0" algn="l">
              <a:lnSpc>
                <a:spcPct val="100000"/>
              </a:lnSpc>
              <a:spcBef>
                <a:spcPts val="700"/>
              </a:spcBef>
              <a:spcAft>
                <a:spcPts val="0"/>
              </a:spcAft>
              <a:buSzPts val="1300"/>
              <a:buNone/>
            </a:pPr>
            <a:r>
              <a:t/>
            </a:r>
            <a:endParaRPr sz="1900">
              <a:solidFill>
                <a:srgbClr val="000000"/>
              </a:solidFill>
            </a:endParaRPr>
          </a:p>
          <a:p>
            <a:pPr indent="0" lvl="0" marL="0" rtl="0" algn="l">
              <a:lnSpc>
                <a:spcPct val="100000"/>
              </a:lnSpc>
              <a:spcBef>
                <a:spcPts val="700"/>
              </a:spcBef>
              <a:spcAft>
                <a:spcPts val="0"/>
              </a:spcAft>
              <a:buSzPts val="1300"/>
              <a:buNone/>
            </a:pPr>
            <a:r>
              <a:t/>
            </a:r>
            <a:endParaRPr>
              <a:solidFill>
                <a:srgbClr val="000000"/>
              </a:solidFill>
            </a:endParaRPr>
          </a:p>
        </p:txBody>
      </p:sp>
      <p:sp>
        <p:nvSpPr>
          <p:cNvPr id="269" name="Google Shape;269;p51"/>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270" name="Google Shape;270;p51"/>
          <p:cNvPicPr preferRelativeResize="0"/>
          <p:nvPr/>
        </p:nvPicPr>
        <p:blipFill rotWithShape="1">
          <a:blip r:embed="rId3">
            <a:alphaModFix/>
          </a:blip>
          <a:srcRect b="0" l="0" r="0" t="0"/>
          <a:stretch/>
        </p:blipFill>
        <p:spPr>
          <a:xfrm>
            <a:off x="5630456" y="362400"/>
            <a:ext cx="3041026" cy="2163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2"/>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Univariate Study: Kernel Density Estimation</a:t>
            </a:r>
            <a:endParaRPr/>
          </a:p>
        </p:txBody>
      </p:sp>
      <p:sp>
        <p:nvSpPr>
          <p:cNvPr id="277" name="Google Shape;277;p52"/>
          <p:cNvSpPr txBox="1"/>
          <p:nvPr>
            <p:ph idx="1" type="body"/>
          </p:nvPr>
        </p:nvSpPr>
        <p:spPr>
          <a:xfrm>
            <a:off x="800100" y="1369275"/>
            <a:ext cx="7543800" cy="3156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a:t>Creates a continuous curve based on histogram of data</a:t>
            </a:r>
            <a:endParaRPr/>
          </a:p>
          <a:p>
            <a:pPr indent="0" lvl="0" marL="0" rtl="0" algn="l">
              <a:lnSpc>
                <a:spcPct val="100000"/>
              </a:lnSpc>
              <a:spcBef>
                <a:spcPts val="700"/>
              </a:spcBef>
              <a:spcAft>
                <a:spcPts val="0"/>
              </a:spcAft>
              <a:buSzPts val="1300"/>
              <a:buNone/>
            </a:pPr>
            <a:r>
              <a:rPr lang="en"/>
              <a:t>Can be used to estimate the probability density function</a:t>
            </a:r>
            <a:endParaRPr/>
          </a:p>
          <a:p>
            <a:pPr indent="0" lvl="0" marL="0" rtl="0" algn="l">
              <a:lnSpc>
                <a:spcPct val="100000"/>
              </a:lnSpc>
              <a:spcBef>
                <a:spcPts val="700"/>
              </a:spcBef>
              <a:spcAft>
                <a:spcPts val="0"/>
              </a:spcAft>
              <a:buSzPts val="1300"/>
              <a:buNone/>
            </a:pPr>
            <a:r>
              <a:t/>
            </a:r>
            <a:endParaRPr/>
          </a:p>
          <a:p>
            <a:pPr indent="0" lvl="0" marL="0" rtl="0" algn="l">
              <a:lnSpc>
                <a:spcPct val="100000"/>
              </a:lnSpc>
              <a:spcBef>
                <a:spcPts val="700"/>
              </a:spcBef>
              <a:spcAft>
                <a:spcPts val="0"/>
              </a:spcAft>
              <a:buSzPts val="1300"/>
              <a:buNone/>
            </a:pPr>
            <a:r>
              <a:t/>
            </a:r>
            <a:endParaRPr>
              <a:solidFill>
                <a:srgbClr val="FF0000"/>
              </a:solidFill>
            </a:endParaRPr>
          </a:p>
        </p:txBody>
      </p:sp>
      <p:sp>
        <p:nvSpPr>
          <p:cNvPr id="278" name="Google Shape;278;p52"/>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279" name="Google Shape;279;p52"/>
          <p:cNvPicPr preferRelativeResize="0"/>
          <p:nvPr/>
        </p:nvPicPr>
        <p:blipFill rotWithShape="1">
          <a:blip r:embed="rId3">
            <a:alphaModFix/>
          </a:blip>
          <a:srcRect b="0" l="1224" r="0" t="0"/>
          <a:stretch/>
        </p:blipFill>
        <p:spPr>
          <a:xfrm>
            <a:off x="800100" y="2517338"/>
            <a:ext cx="3796182" cy="2343150"/>
          </a:xfrm>
          <a:prstGeom prst="rect">
            <a:avLst/>
          </a:prstGeom>
          <a:noFill/>
          <a:ln>
            <a:noFill/>
          </a:ln>
        </p:spPr>
      </p:pic>
      <p:pic>
        <p:nvPicPr>
          <p:cNvPr id="280" name="Google Shape;280;p52"/>
          <p:cNvPicPr preferRelativeResize="0"/>
          <p:nvPr/>
        </p:nvPicPr>
        <p:blipFill rotWithShape="1">
          <a:blip r:embed="rId4">
            <a:alphaModFix/>
          </a:blip>
          <a:srcRect b="0" l="0" r="0" t="0"/>
          <a:stretch/>
        </p:blipFill>
        <p:spPr>
          <a:xfrm>
            <a:off x="4879172" y="2524481"/>
            <a:ext cx="3464719" cy="2328863"/>
          </a:xfrm>
          <a:prstGeom prst="rect">
            <a:avLst/>
          </a:prstGeom>
          <a:noFill/>
          <a:ln>
            <a:noFill/>
          </a:ln>
        </p:spPr>
      </p:pic>
      <p:sp>
        <p:nvSpPr>
          <p:cNvPr id="281" name="Google Shape;281;p52"/>
          <p:cNvSpPr txBox="1"/>
          <p:nvPr/>
        </p:nvSpPr>
        <p:spPr>
          <a:xfrm>
            <a:off x="1439344" y="425513"/>
            <a:ext cx="6795000" cy="792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0000"/>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3"/>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Univariate Study: Note the Type of Data</a:t>
            </a:r>
            <a:endParaRPr/>
          </a:p>
        </p:txBody>
      </p:sp>
      <p:sp>
        <p:nvSpPr>
          <p:cNvPr id="288" name="Google Shape;288;p53"/>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b="1" lang="en"/>
              <a:t>Cross Sectional Data</a:t>
            </a:r>
            <a:endParaRPr b="1"/>
          </a:p>
          <a:p>
            <a:pPr indent="-247650" lvl="0" marL="342900" rtl="0" algn="l">
              <a:lnSpc>
                <a:spcPct val="100000"/>
              </a:lnSpc>
              <a:spcBef>
                <a:spcPts val="700"/>
              </a:spcBef>
              <a:spcAft>
                <a:spcPts val="0"/>
              </a:spcAft>
              <a:buSzPts val="1300"/>
              <a:buChar char="◦"/>
            </a:pPr>
            <a:r>
              <a:rPr lang="en"/>
              <a:t>Descriptive statistics, frequency distribution, kernel density</a:t>
            </a:r>
            <a:endParaRPr/>
          </a:p>
          <a:p>
            <a:pPr indent="-247650" lvl="0" marL="342900" rtl="0" algn="l">
              <a:lnSpc>
                <a:spcPct val="100000"/>
              </a:lnSpc>
              <a:spcBef>
                <a:spcPts val="0"/>
              </a:spcBef>
              <a:spcAft>
                <a:spcPts val="0"/>
              </a:spcAft>
              <a:buSzPts val="1300"/>
              <a:buChar char="◦"/>
            </a:pPr>
            <a:r>
              <a:rPr lang="en"/>
              <a:t>Categorical and numerical variables</a:t>
            </a:r>
            <a:endParaRPr/>
          </a:p>
          <a:p>
            <a:pPr indent="0" lvl="0" marL="0" rtl="0" algn="l">
              <a:lnSpc>
                <a:spcPct val="100000"/>
              </a:lnSpc>
              <a:spcBef>
                <a:spcPts val="700"/>
              </a:spcBef>
              <a:spcAft>
                <a:spcPts val="0"/>
              </a:spcAft>
              <a:buSzPts val="1300"/>
              <a:buNone/>
            </a:pPr>
            <a:r>
              <a:t/>
            </a:r>
            <a:endParaRPr/>
          </a:p>
          <a:p>
            <a:pPr indent="0" lvl="0" marL="0" rtl="0" algn="l">
              <a:lnSpc>
                <a:spcPct val="100000"/>
              </a:lnSpc>
              <a:spcBef>
                <a:spcPts val="700"/>
              </a:spcBef>
              <a:spcAft>
                <a:spcPts val="0"/>
              </a:spcAft>
              <a:buSzPts val="1300"/>
              <a:buNone/>
            </a:pPr>
            <a:r>
              <a:t/>
            </a:r>
            <a:endParaRPr/>
          </a:p>
          <a:p>
            <a:pPr indent="0" lvl="0" marL="0" rtl="0" algn="l">
              <a:lnSpc>
                <a:spcPct val="100000"/>
              </a:lnSpc>
              <a:spcBef>
                <a:spcPts val="0"/>
              </a:spcBef>
              <a:spcAft>
                <a:spcPts val="0"/>
              </a:spcAft>
              <a:buSzPts val="1300"/>
              <a:buNone/>
            </a:pPr>
            <a:r>
              <a:t/>
            </a:r>
            <a:endParaRPr sz="1200"/>
          </a:p>
          <a:p>
            <a:pPr indent="0" lvl="0" marL="0" rtl="0" algn="l">
              <a:lnSpc>
                <a:spcPct val="100000"/>
              </a:lnSpc>
              <a:spcBef>
                <a:spcPts val="700"/>
              </a:spcBef>
              <a:spcAft>
                <a:spcPts val="0"/>
              </a:spcAft>
              <a:buSzPts val="1300"/>
              <a:buNone/>
            </a:pPr>
            <a:r>
              <a:t/>
            </a:r>
            <a:endParaRPr/>
          </a:p>
        </p:txBody>
      </p:sp>
      <p:sp>
        <p:nvSpPr>
          <p:cNvPr id="289" name="Google Shape;289;p53"/>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290" name="Google Shape;290;p53"/>
          <p:cNvPicPr preferRelativeResize="0"/>
          <p:nvPr/>
        </p:nvPicPr>
        <p:blipFill>
          <a:blip r:embed="rId3">
            <a:alphaModFix/>
          </a:blip>
          <a:stretch>
            <a:fillRect/>
          </a:stretch>
        </p:blipFill>
        <p:spPr>
          <a:xfrm>
            <a:off x="-2136952" y="232274"/>
            <a:ext cx="9590625" cy="47859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Schema (how the data is constructed)</a:t>
            </a:r>
            <a:endParaRPr/>
          </a:p>
        </p:txBody>
      </p:sp>
      <p:sp>
        <p:nvSpPr>
          <p:cNvPr id="296" name="Google Shape;296;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a:t>
            </a:r>
            <a:endParaRPr/>
          </a:p>
          <a:p>
            <a:pPr indent="-342900" lvl="0" marL="457200" rtl="0" algn="l">
              <a:spcBef>
                <a:spcPts val="0"/>
              </a:spcBef>
              <a:spcAft>
                <a:spcPts val="0"/>
              </a:spcAft>
              <a:buSzPts val="1800"/>
              <a:buChar char="●"/>
            </a:pPr>
            <a:r>
              <a:rPr lang="en"/>
              <a:t>FLOAT</a:t>
            </a:r>
            <a:endParaRPr/>
          </a:p>
          <a:p>
            <a:pPr indent="-342900" lvl="0" marL="457200" rtl="0" algn="l">
              <a:spcBef>
                <a:spcPts val="0"/>
              </a:spcBef>
              <a:spcAft>
                <a:spcPts val="0"/>
              </a:spcAft>
              <a:buSzPts val="1800"/>
              <a:buChar char="●"/>
            </a:pPr>
            <a:r>
              <a:rPr lang="en"/>
              <a:t>DATE (what time zone is it in?)</a:t>
            </a:r>
            <a:endParaRPr/>
          </a:p>
          <a:p>
            <a:pPr indent="-342900" lvl="0" marL="457200" rtl="0" algn="l">
              <a:spcBef>
                <a:spcPts val="0"/>
              </a:spcBef>
              <a:spcAft>
                <a:spcPts val="0"/>
              </a:spcAft>
              <a:buSzPts val="1800"/>
              <a:buChar char="●"/>
            </a:pPr>
            <a:r>
              <a:rPr lang="en"/>
              <a:t>STRING</a:t>
            </a:r>
            <a:endParaRPr/>
          </a:p>
          <a:p>
            <a:pPr indent="-342900" lvl="0" marL="457200" rtl="0" algn="l">
              <a:spcBef>
                <a:spcPts val="0"/>
              </a:spcBef>
              <a:spcAft>
                <a:spcPts val="0"/>
              </a:spcAft>
              <a:buSzPts val="1800"/>
              <a:buChar char="●"/>
            </a:pPr>
            <a:r>
              <a:rPr lang="en"/>
              <a:t>BOOLEAN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5"/>
          <p:cNvPicPr preferRelativeResize="0"/>
          <p:nvPr/>
        </p:nvPicPr>
        <p:blipFill>
          <a:blip r:embed="rId3">
            <a:alphaModFix/>
          </a:blip>
          <a:stretch>
            <a:fillRect/>
          </a:stretch>
        </p:blipFill>
        <p:spPr>
          <a:xfrm>
            <a:off x="2158613" y="152400"/>
            <a:ext cx="4826782"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56"/>
          <p:cNvPicPr preferRelativeResize="0"/>
          <p:nvPr/>
        </p:nvPicPr>
        <p:blipFill>
          <a:blip r:embed="rId3">
            <a:alphaModFix/>
          </a:blip>
          <a:stretch>
            <a:fillRect/>
          </a:stretch>
        </p:blipFill>
        <p:spPr>
          <a:xfrm>
            <a:off x="1255513" y="152400"/>
            <a:ext cx="6632970"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7"/>
          <p:cNvPicPr preferRelativeResize="0"/>
          <p:nvPr/>
        </p:nvPicPr>
        <p:blipFill>
          <a:blip r:embed="rId3">
            <a:alphaModFix/>
          </a:blip>
          <a:stretch>
            <a:fillRect/>
          </a:stretch>
        </p:blipFill>
        <p:spPr>
          <a:xfrm>
            <a:off x="1982313" y="152400"/>
            <a:ext cx="5179376" cy="483869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8"/>
          <p:cNvPicPr preferRelativeResize="0"/>
          <p:nvPr/>
        </p:nvPicPr>
        <p:blipFill>
          <a:blip r:embed="rId3">
            <a:alphaModFix/>
          </a:blip>
          <a:stretch>
            <a:fillRect/>
          </a:stretch>
        </p:blipFill>
        <p:spPr>
          <a:xfrm>
            <a:off x="2155425" y="152400"/>
            <a:ext cx="4833160" cy="48387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9"/>
          <p:cNvPicPr preferRelativeResize="0"/>
          <p:nvPr/>
        </p:nvPicPr>
        <p:blipFill>
          <a:blip r:embed="rId3">
            <a:alphaModFix/>
          </a:blip>
          <a:stretch>
            <a:fillRect/>
          </a:stretch>
        </p:blipFill>
        <p:spPr>
          <a:xfrm>
            <a:off x="737400" y="639700"/>
            <a:ext cx="7669202" cy="4343875"/>
          </a:xfrm>
          <a:prstGeom prst="rect">
            <a:avLst/>
          </a:prstGeom>
          <a:noFill/>
          <a:ln>
            <a:noFill/>
          </a:ln>
        </p:spPr>
      </p:pic>
      <p:sp>
        <p:nvSpPr>
          <p:cNvPr id="322" name="Google Shape;322;p59"/>
          <p:cNvSpPr txBox="1"/>
          <p:nvPr/>
        </p:nvSpPr>
        <p:spPr>
          <a:xfrm>
            <a:off x="237000" y="142975"/>
            <a:ext cx="433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What's wrong here?</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60"/>
          <p:cNvPicPr preferRelativeResize="0"/>
          <p:nvPr/>
        </p:nvPicPr>
        <p:blipFill>
          <a:blip r:embed="rId3">
            <a:alphaModFix/>
          </a:blip>
          <a:stretch>
            <a:fillRect/>
          </a:stretch>
        </p:blipFill>
        <p:spPr>
          <a:xfrm>
            <a:off x="1123863" y="541875"/>
            <a:ext cx="6896276" cy="4471801"/>
          </a:xfrm>
          <a:prstGeom prst="rect">
            <a:avLst/>
          </a:prstGeom>
          <a:noFill/>
          <a:ln>
            <a:noFill/>
          </a:ln>
        </p:spPr>
      </p:pic>
      <p:sp>
        <p:nvSpPr>
          <p:cNvPr id="328" name="Google Shape;328;p60"/>
          <p:cNvSpPr txBox="1"/>
          <p:nvPr/>
        </p:nvSpPr>
        <p:spPr>
          <a:xfrm>
            <a:off x="143000" y="82750"/>
            <a:ext cx="433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What's wrong here?</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190</a:t>
            </a:r>
            <a:endParaRPr/>
          </a:p>
        </p:txBody>
      </p:sp>
      <p:sp>
        <p:nvSpPr>
          <p:cNvPr id="105" name="Google Shape;10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Design Thinking</a:t>
            </a:r>
            <a:endParaRPr/>
          </a:p>
          <a:p>
            <a:pPr indent="-342900" lvl="0" marL="457200" rtl="0" algn="l">
              <a:spcBef>
                <a:spcPts val="0"/>
              </a:spcBef>
              <a:spcAft>
                <a:spcPts val="0"/>
              </a:spcAft>
              <a:buSzPts val="1800"/>
              <a:buChar char="●"/>
            </a:pPr>
            <a:r>
              <a:rPr lang="en"/>
              <a:t>Quality/Voice of the Customer</a:t>
            </a:r>
            <a:endParaRPr/>
          </a:p>
          <a:p>
            <a:pPr indent="-342900" lvl="0" marL="457200" rtl="0" algn="l">
              <a:spcBef>
                <a:spcPts val="0"/>
              </a:spcBef>
              <a:spcAft>
                <a:spcPts val="0"/>
              </a:spcAft>
              <a:buSzPts val="1800"/>
              <a:buChar char="●"/>
            </a:pPr>
            <a:r>
              <a:rPr lang="en"/>
              <a:t>Prototyping</a:t>
            </a:r>
            <a:endParaRPr/>
          </a:p>
          <a:p>
            <a:pPr indent="-342900" lvl="0" marL="457200" rtl="0" algn="l">
              <a:spcBef>
                <a:spcPts val="0"/>
              </a:spcBef>
              <a:spcAft>
                <a:spcPts val="0"/>
              </a:spcAft>
              <a:buSzPts val="1800"/>
              <a:buChar char="●"/>
            </a:pPr>
            <a:r>
              <a:rPr lang="en"/>
              <a:t>Physical products, digital products, and process improvements</a:t>
            </a:r>
            <a:endParaRPr/>
          </a:p>
          <a:p>
            <a:pPr indent="-342900" lvl="0" marL="457200" rtl="0" algn="l">
              <a:spcBef>
                <a:spcPts val="0"/>
              </a:spcBef>
              <a:spcAft>
                <a:spcPts val="0"/>
              </a:spcAft>
              <a:buSzPts val="1800"/>
              <a:buChar char="●"/>
            </a:pPr>
            <a:r>
              <a:rPr lang="en"/>
              <a:t>Iteration</a:t>
            </a:r>
            <a:endParaRPr/>
          </a:p>
          <a:p>
            <a:pPr indent="-342900" lvl="0" marL="457200" rtl="0" algn="l">
              <a:spcBef>
                <a:spcPts val="0"/>
              </a:spcBef>
              <a:spcAft>
                <a:spcPts val="0"/>
              </a:spcAft>
              <a:buSzPts val="1800"/>
              <a:buChar char="●"/>
            </a:pPr>
            <a:r>
              <a:rPr lang="en"/>
              <a:t>Continuous Improvement</a:t>
            </a:r>
            <a:endParaRPr/>
          </a:p>
          <a:p>
            <a:pPr indent="-342900" lvl="0" marL="457200" rtl="0" algn="l">
              <a:spcBef>
                <a:spcPts val="0"/>
              </a:spcBef>
              <a:spcAft>
                <a:spcPts val="0"/>
              </a:spcAft>
              <a:buSzPts val="1800"/>
              <a:buChar char="●"/>
            </a:pPr>
            <a:r>
              <a:rPr lang="en"/>
              <a:t>DMAIC</a:t>
            </a:r>
            <a:endParaRPr/>
          </a:p>
          <a:p>
            <a:pPr indent="-342900" lvl="0" marL="457200" rtl="0" algn="l">
              <a:spcBef>
                <a:spcPts val="0"/>
              </a:spcBef>
              <a:spcAft>
                <a:spcPts val="0"/>
              </a:spcAft>
              <a:buSzPts val="1800"/>
              <a:buChar char="●"/>
            </a:pPr>
            <a:r>
              <a:rPr lang="en"/>
              <a:t>Garvin’s 8 Dimensions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61"/>
          <p:cNvPicPr preferRelativeResize="0"/>
          <p:nvPr/>
        </p:nvPicPr>
        <p:blipFill>
          <a:blip r:embed="rId3">
            <a:alphaModFix/>
          </a:blip>
          <a:stretch>
            <a:fillRect/>
          </a:stretch>
        </p:blipFill>
        <p:spPr>
          <a:xfrm>
            <a:off x="2628425" y="152400"/>
            <a:ext cx="3178362" cy="4838700"/>
          </a:xfrm>
          <a:prstGeom prst="rect">
            <a:avLst/>
          </a:prstGeom>
          <a:noFill/>
          <a:ln>
            <a:noFill/>
          </a:ln>
        </p:spPr>
      </p:pic>
      <p:sp>
        <p:nvSpPr>
          <p:cNvPr id="334" name="Google Shape;334;p61"/>
          <p:cNvSpPr txBox="1"/>
          <p:nvPr/>
        </p:nvSpPr>
        <p:spPr>
          <a:xfrm>
            <a:off x="143000" y="82750"/>
            <a:ext cx="433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Date?</a:t>
            </a:r>
            <a:endParaRPr sz="2400"/>
          </a:p>
        </p:txBody>
      </p:sp>
      <p:sp>
        <p:nvSpPr>
          <p:cNvPr id="335" name="Google Shape;335;p61"/>
          <p:cNvSpPr txBox="1"/>
          <p:nvPr/>
        </p:nvSpPr>
        <p:spPr>
          <a:xfrm>
            <a:off x="2718725" y="2371650"/>
            <a:ext cx="14808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Quality Issues</a:t>
            </a:r>
            <a:endParaRPr/>
          </a:p>
        </p:txBody>
      </p:sp>
      <p:sp>
        <p:nvSpPr>
          <p:cNvPr id="341" name="Google Shape;341;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75443" lvl="0" marL="457200" rtl="0" algn="l">
              <a:spcBef>
                <a:spcPts val="0"/>
              </a:spcBef>
              <a:spcAft>
                <a:spcPts val="0"/>
              </a:spcAft>
              <a:buSzPct val="100000"/>
              <a:buChar char="●"/>
            </a:pPr>
            <a:r>
              <a:rPr lang="en" sz="2500"/>
              <a:t>Date validation</a:t>
            </a:r>
            <a:endParaRPr sz="2500"/>
          </a:p>
          <a:p>
            <a:pPr indent="-375443" lvl="0" marL="457200" rtl="0" algn="l">
              <a:spcBef>
                <a:spcPts val="0"/>
              </a:spcBef>
              <a:spcAft>
                <a:spcPts val="0"/>
              </a:spcAft>
              <a:buSzPct val="100000"/>
              <a:buChar char="●"/>
            </a:pPr>
            <a:r>
              <a:rPr lang="en" sz="2500"/>
              <a:t>Number format</a:t>
            </a:r>
            <a:endParaRPr sz="2500"/>
          </a:p>
          <a:p>
            <a:pPr indent="-375443" lvl="0" marL="457200" rtl="0" algn="l">
              <a:spcBef>
                <a:spcPts val="0"/>
              </a:spcBef>
              <a:spcAft>
                <a:spcPts val="0"/>
              </a:spcAft>
              <a:buSzPct val="100000"/>
              <a:buChar char="●"/>
            </a:pPr>
            <a:r>
              <a:rPr lang="en" sz="2500"/>
              <a:t>Text ⇔ numbers</a:t>
            </a:r>
            <a:endParaRPr sz="2500"/>
          </a:p>
          <a:p>
            <a:pPr indent="-375443" lvl="0" marL="457200" rtl="0" algn="l">
              <a:spcBef>
                <a:spcPts val="0"/>
              </a:spcBef>
              <a:spcAft>
                <a:spcPts val="0"/>
              </a:spcAft>
              <a:buSzPct val="100000"/>
              <a:buChar char="●"/>
            </a:pPr>
            <a:r>
              <a:rPr lang="en" sz="2500"/>
              <a:t>Missing data</a:t>
            </a:r>
            <a:endParaRPr sz="2500"/>
          </a:p>
          <a:p>
            <a:pPr indent="-375443" lvl="0" marL="457200" rtl="0" algn="l">
              <a:spcBef>
                <a:spcPts val="0"/>
              </a:spcBef>
              <a:spcAft>
                <a:spcPts val="0"/>
              </a:spcAft>
              <a:buSzPct val="100000"/>
              <a:buChar char="●"/>
            </a:pPr>
            <a:r>
              <a:rPr lang="en" sz="2500"/>
              <a:t>Duplicate data</a:t>
            </a:r>
            <a:endParaRPr sz="2500"/>
          </a:p>
          <a:p>
            <a:pPr indent="-375443" lvl="0" marL="457200" rtl="0" algn="l">
              <a:spcBef>
                <a:spcPts val="0"/>
              </a:spcBef>
              <a:spcAft>
                <a:spcPts val="0"/>
              </a:spcAft>
              <a:buSzPct val="100000"/>
              <a:buChar char="●"/>
            </a:pPr>
            <a:r>
              <a:rPr lang="en" sz="2500"/>
              <a:t>Redundant data</a:t>
            </a:r>
            <a:endParaRPr sz="2500"/>
          </a:p>
          <a:p>
            <a:pPr indent="-375443" lvl="0" marL="457200" rtl="0" algn="l">
              <a:spcBef>
                <a:spcPts val="0"/>
              </a:spcBef>
              <a:spcAft>
                <a:spcPts val="0"/>
              </a:spcAft>
              <a:buSzPct val="100000"/>
              <a:buChar char="●"/>
            </a:pPr>
            <a:r>
              <a:rPr lang="en" sz="2500"/>
              <a:t>Combined data and separated data</a:t>
            </a:r>
            <a:endParaRPr sz="2500"/>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Date validation</a:t>
            </a:r>
            <a:endParaRPr/>
          </a:p>
        </p:txBody>
      </p:sp>
      <p:sp>
        <p:nvSpPr>
          <p:cNvPr id="347" name="Google Shape;347;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month and day is the date:  30/01/2019?</a:t>
            </a:r>
            <a:endParaRPr/>
          </a:p>
          <a:p>
            <a:pPr indent="-342900" lvl="0" marL="457200" rtl="0" algn="l">
              <a:spcBef>
                <a:spcPts val="0"/>
              </a:spcBef>
              <a:spcAft>
                <a:spcPts val="0"/>
              </a:spcAft>
              <a:buSzPts val="1800"/>
              <a:buChar char="●"/>
            </a:pPr>
            <a:r>
              <a:rPr lang="en"/>
              <a:t>How about the year 04/05/2019?</a:t>
            </a:r>
            <a:endParaRPr/>
          </a:p>
          <a:p>
            <a:pPr indent="-342900" lvl="0" marL="457200" rtl="0" algn="l">
              <a:spcBef>
                <a:spcPts val="0"/>
              </a:spcBef>
              <a:spcAft>
                <a:spcPts val="0"/>
              </a:spcAft>
              <a:buSzPts val="1800"/>
              <a:buChar char="●"/>
            </a:pPr>
            <a:r>
              <a:rPr lang="en"/>
              <a:t>How about 2019-04-05?</a:t>
            </a:r>
            <a:endParaRPr/>
          </a:p>
          <a:p>
            <a:pPr indent="-342900" lvl="0" marL="457200" rtl="0" algn="l">
              <a:spcBef>
                <a:spcPts val="0"/>
              </a:spcBef>
              <a:spcAft>
                <a:spcPts val="0"/>
              </a:spcAft>
              <a:buSzPts val="1800"/>
              <a:buChar char="●"/>
            </a:pPr>
            <a:r>
              <a:rPr lang="en"/>
              <a:t>Example:</a:t>
            </a:r>
            <a:endParaRPr/>
          </a:p>
          <a:p>
            <a:pPr indent="-317500" lvl="1" marL="914400" rtl="0" algn="l">
              <a:spcBef>
                <a:spcPts val="0"/>
              </a:spcBef>
              <a:spcAft>
                <a:spcPts val="0"/>
              </a:spcAft>
              <a:buSzPts val="1400"/>
              <a:buChar char="○"/>
            </a:pPr>
            <a:r>
              <a:rPr lang="en"/>
              <a:t>df[‘date’] = pd.to_datetime(df['string_date'])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Number format</a:t>
            </a:r>
            <a:endParaRPr/>
          </a:p>
        </p:txBody>
      </p:sp>
      <p:sp>
        <p:nvSpPr>
          <p:cNvPr id="353" name="Google Shape;353;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If the price for one item is 5.00 and another is 4.95, are they the same price?</a:t>
            </a:r>
            <a:endParaRPr/>
          </a:p>
          <a:p>
            <a:pPr indent="-342900" lvl="0" marL="457200" rtl="0" algn="l">
              <a:spcBef>
                <a:spcPts val="0"/>
              </a:spcBef>
              <a:spcAft>
                <a:spcPts val="0"/>
              </a:spcAft>
              <a:buSzPts val="1800"/>
              <a:buChar char="●"/>
            </a:pPr>
            <a:r>
              <a:rPr lang="en"/>
              <a:t>What happens if you round the price for each item to 5?</a:t>
            </a:r>
            <a:endParaRPr/>
          </a:p>
          <a:p>
            <a:pPr indent="-342900" lvl="0" marL="457200" rtl="0" algn="l">
              <a:spcBef>
                <a:spcPts val="0"/>
              </a:spcBef>
              <a:spcAft>
                <a:spcPts val="0"/>
              </a:spcAft>
              <a:buSzPts val="1800"/>
              <a:buChar char="●"/>
            </a:pPr>
            <a:r>
              <a:rPr lang="en"/>
              <a:t>What happens if the price is reported as an integer once (5) and a decimal another place (4.95) for the same item?</a:t>
            </a:r>
            <a:endParaRPr/>
          </a:p>
          <a:p>
            <a:pPr indent="-342900" lvl="0" marL="457200" rtl="0" algn="l">
              <a:spcBef>
                <a:spcPts val="0"/>
              </a:spcBef>
              <a:spcAft>
                <a:spcPts val="0"/>
              </a:spcAft>
              <a:buSzPts val="1800"/>
              <a:buChar char="●"/>
            </a:pPr>
            <a:r>
              <a:rPr lang="en"/>
              <a:t>Example:</a:t>
            </a:r>
            <a:endParaRPr/>
          </a:p>
          <a:p>
            <a:pPr indent="-317500" lvl="1" marL="914400" rtl="0" algn="l">
              <a:spcBef>
                <a:spcPts val="0"/>
              </a:spcBef>
              <a:spcAft>
                <a:spcPts val="0"/>
              </a:spcAft>
              <a:buSzPts val="1400"/>
              <a:buChar char="○"/>
            </a:pPr>
            <a:r>
              <a:rPr lang="en"/>
              <a:t>round(4.95, 0) =&gt; 5.0</a:t>
            </a:r>
            <a:endParaRPr/>
          </a:p>
          <a:p>
            <a:pPr indent="-317500" lvl="1" marL="914400" rtl="0" algn="l">
              <a:spcBef>
                <a:spcPts val="0"/>
              </a:spcBef>
              <a:spcAft>
                <a:spcPts val="0"/>
              </a:spcAft>
              <a:buSzPts val="1400"/>
              <a:buChar char="○"/>
            </a:pPr>
            <a:r>
              <a:rPr lang="en"/>
              <a:t>int(4.95) =&gt; 4</a:t>
            </a:r>
            <a:endParaRPr/>
          </a:p>
          <a:p>
            <a:pPr indent="-317500" lvl="1" marL="914400" rtl="0" algn="l">
              <a:spcBef>
                <a:spcPts val="0"/>
              </a:spcBef>
              <a:spcAft>
                <a:spcPts val="0"/>
              </a:spcAft>
              <a:buSzPts val="1400"/>
              <a:buChar char="○"/>
            </a:pPr>
            <a:r>
              <a:rPr lang="en"/>
              <a:t>int(round(4.95,0)) =&gt;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 numbers</a:t>
            </a:r>
            <a:endParaRPr/>
          </a:p>
        </p:txBody>
      </p:sp>
      <p:pic>
        <p:nvPicPr>
          <p:cNvPr id="359" name="Google Shape;359;p65"/>
          <p:cNvPicPr preferRelativeResize="0"/>
          <p:nvPr/>
        </p:nvPicPr>
        <p:blipFill>
          <a:blip r:embed="rId3">
            <a:alphaModFix/>
          </a:blip>
          <a:stretch>
            <a:fillRect/>
          </a:stretch>
        </p:blipFill>
        <p:spPr>
          <a:xfrm>
            <a:off x="543850" y="1270200"/>
            <a:ext cx="4127300" cy="3278425"/>
          </a:xfrm>
          <a:prstGeom prst="rect">
            <a:avLst/>
          </a:prstGeom>
          <a:noFill/>
          <a:ln>
            <a:noFill/>
          </a:ln>
        </p:spPr>
      </p:pic>
      <p:sp>
        <p:nvSpPr>
          <p:cNvPr id="360" name="Google Shape;360;p65"/>
          <p:cNvSpPr txBox="1"/>
          <p:nvPr/>
        </p:nvSpPr>
        <p:spPr>
          <a:xfrm>
            <a:off x="5265600" y="2278363"/>
            <a:ext cx="356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id="123456789"</a:t>
            </a:r>
            <a:endParaRPr/>
          </a:p>
          <a:p>
            <a:pPr indent="0" lvl="0" marL="0" rtl="0" algn="l">
              <a:spcBef>
                <a:spcPts val="0"/>
              </a:spcBef>
              <a:spcAft>
                <a:spcPts val="0"/>
              </a:spcAft>
              <a:buClr>
                <a:schemeClr val="dk1"/>
              </a:buClr>
              <a:buSzPts val="1100"/>
              <a:buFont typeface="Arial"/>
              <a:buNone/>
            </a:pPr>
            <a:r>
              <a:rPr lang="en"/>
              <a:t>print(type(id)) =&gt; str</a:t>
            </a:r>
            <a:endParaRPr/>
          </a:p>
          <a:p>
            <a:pPr indent="0" lvl="0" marL="0" rtl="0" algn="l">
              <a:spcBef>
                <a:spcPts val="0"/>
              </a:spcBef>
              <a:spcAft>
                <a:spcPts val="0"/>
              </a:spcAft>
              <a:buClr>
                <a:schemeClr val="dk1"/>
              </a:buClr>
              <a:buSzPts val="1100"/>
              <a:buFont typeface="Arial"/>
              <a:buNone/>
            </a:pPr>
            <a:r>
              <a:rPr lang="en"/>
              <a:t>id_num = int(id)</a:t>
            </a:r>
            <a:endParaRPr/>
          </a:p>
          <a:p>
            <a:pPr indent="0" lvl="0" marL="0" rtl="0" algn="l">
              <a:spcBef>
                <a:spcPts val="0"/>
              </a:spcBef>
              <a:spcAft>
                <a:spcPts val="0"/>
              </a:spcAft>
              <a:buClr>
                <a:schemeClr val="dk1"/>
              </a:buClr>
              <a:buSzPts val="1100"/>
              <a:buFont typeface="Arial"/>
              <a:buNone/>
            </a:pPr>
            <a:r>
              <a:rPr lang="en"/>
              <a:t>print(type(id_num)) =&gt; int</a:t>
            </a:r>
            <a:endParaRPr/>
          </a:p>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6"/>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Common Causes of Outliers</a:t>
            </a:r>
            <a:endParaRPr/>
          </a:p>
        </p:txBody>
      </p:sp>
      <p:sp>
        <p:nvSpPr>
          <p:cNvPr id="367" name="Google Shape;367;p66"/>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139700" lvl="0" marL="139700" rtl="0" algn="l">
              <a:lnSpc>
                <a:spcPct val="100000"/>
              </a:lnSpc>
              <a:spcBef>
                <a:spcPts val="0"/>
              </a:spcBef>
              <a:spcAft>
                <a:spcPts val="0"/>
              </a:spcAft>
              <a:buClr>
                <a:srgbClr val="262626"/>
              </a:buClr>
              <a:buSzPts val="1600"/>
              <a:buFont typeface="Garamond"/>
              <a:buChar char="◦"/>
            </a:pPr>
            <a:r>
              <a:rPr lang="en" sz="1600"/>
              <a:t>Data entry errors (human errors)</a:t>
            </a:r>
            <a:endParaRPr sz="1600"/>
          </a:p>
          <a:p>
            <a:pPr indent="-139700" lvl="0" marL="139700" rtl="0" algn="l">
              <a:lnSpc>
                <a:spcPct val="100000"/>
              </a:lnSpc>
              <a:spcBef>
                <a:spcPts val="700"/>
              </a:spcBef>
              <a:spcAft>
                <a:spcPts val="0"/>
              </a:spcAft>
              <a:buClr>
                <a:srgbClr val="262626"/>
              </a:buClr>
              <a:buSzPts val="1600"/>
              <a:buFont typeface="Garamond"/>
              <a:buChar char="◦"/>
            </a:pPr>
            <a:r>
              <a:rPr lang="en" sz="1600"/>
              <a:t>Measurement errors (instrument errors)</a:t>
            </a:r>
            <a:endParaRPr sz="1600"/>
          </a:p>
          <a:p>
            <a:pPr indent="-139700" lvl="0" marL="139700" rtl="0" algn="l">
              <a:lnSpc>
                <a:spcPct val="100000"/>
              </a:lnSpc>
              <a:spcBef>
                <a:spcPts val="700"/>
              </a:spcBef>
              <a:spcAft>
                <a:spcPts val="0"/>
              </a:spcAft>
              <a:buClr>
                <a:srgbClr val="262626"/>
              </a:buClr>
              <a:buSzPts val="1600"/>
              <a:buFont typeface="Garamond"/>
              <a:buChar char="◦"/>
            </a:pPr>
            <a:r>
              <a:rPr lang="en" sz="1600"/>
              <a:t>Data processing errors (data manipulation or data set unintended mutations)</a:t>
            </a:r>
            <a:endParaRPr sz="1600"/>
          </a:p>
          <a:p>
            <a:pPr indent="-139700" lvl="0" marL="139700" rtl="0" algn="l">
              <a:lnSpc>
                <a:spcPct val="100000"/>
              </a:lnSpc>
              <a:spcBef>
                <a:spcPts val="700"/>
              </a:spcBef>
              <a:spcAft>
                <a:spcPts val="0"/>
              </a:spcAft>
              <a:buClr>
                <a:srgbClr val="262626"/>
              </a:buClr>
              <a:buSzPts val="1600"/>
              <a:buFont typeface="Garamond"/>
              <a:buChar char="◦"/>
            </a:pPr>
            <a:r>
              <a:rPr lang="en" sz="1600"/>
              <a:t>Sampling errors (extracting or mixing data from wrong or various sources)</a:t>
            </a:r>
            <a:endParaRPr sz="1600"/>
          </a:p>
          <a:p>
            <a:pPr indent="-139700" lvl="0" marL="139700" rtl="0" algn="l">
              <a:lnSpc>
                <a:spcPct val="100000"/>
              </a:lnSpc>
              <a:spcBef>
                <a:spcPts val="700"/>
              </a:spcBef>
              <a:spcAft>
                <a:spcPts val="0"/>
              </a:spcAft>
              <a:buClr>
                <a:srgbClr val="262626"/>
              </a:buClr>
              <a:buSzPts val="1600"/>
              <a:buFont typeface="Garamond"/>
              <a:buChar char="◦"/>
            </a:pPr>
            <a:r>
              <a:rPr lang="en" sz="1600"/>
              <a:t>Natural (not an error, novelties in data)</a:t>
            </a:r>
            <a:endParaRPr sz="2200"/>
          </a:p>
        </p:txBody>
      </p:sp>
      <p:sp>
        <p:nvSpPr>
          <p:cNvPr id="368" name="Google Shape;368;p66"/>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7"/>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When to drop outliers</a:t>
            </a:r>
            <a:endParaRPr/>
          </a:p>
        </p:txBody>
      </p:sp>
      <p:sp>
        <p:nvSpPr>
          <p:cNvPr id="375" name="Google Shape;375;p67"/>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a:t>When it is obvious that it is due to incorrectly entered or measured data (e.g., age is 231)</a:t>
            </a:r>
            <a:endParaRPr/>
          </a:p>
          <a:p>
            <a:pPr indent="0" lvl="0" marL="0" rtl="0" algn="l">
              <a:lnSpc>
                <a:spcPct val="100000"/>
              </a:lnSpc>
              <a:spcBef>
                <a:spcPts val="700"/>
              </a:spcBef>
              <a:spcAft>
                <a:spcPts val="0"/>
              </a:spcAft>
              <a:buSzPts val="1300"/>
              <a:buNone/>
            </a:pPr>
            <a:r>
              <a:t/>
            </a:r>
            <a:endParaRPr/>
          </a:p>
          <a:p>
            <a:pPr indent="0" lvl="0" marL="0" rtl="0" algn="l">
              <a:lnSpc>
                <a:spcPct val="100000"/>
              </a:lnSpc>
              <a:spcBef>
                <a:spcPts val="700"/>
              </a:spcBef>
              <a:spcAft>
                <a:spcPts val="0"/>
              </a:spcAft>
              <a:buSzPts val="1300"/>
              <a:buNone/>
            </a:pPr>
            <a:r>
              <a:rPr lang="en"/>
              <a:t>Otherwise, keep outliers for now, but make note of them; we will need to address them in our analysis.</a:t>
            </a:r>
            <a:endParaRPr/>
          </a:p>
          <a:p>
            <a:pPr indent="0" lvl="0" marL="0" rtl="0" algn="l">
              <a:lnSpc>
                <a:spcPct val="100000"/>
              </a:lnSpc>
              <a:spcBef>
                <a:spcPts val="700"/>
              </a:spcBef>
              <a:spcAft>
                <a:spcPts val="0"/>
              </a:spcAft>
              <a:buSzPts val="1300"/>
              <a:buNone/>
            </a:pPr>
            <a:r>
              <a:t/>
            </a:r>
            <a:endParaRPr/>
          </a:p>
          <a:p>
            <a:pPr indent="0" lvl="0" marL="0" rtl="0" algn="l">
              <a:lnSpc>
                <a:spcPct val="100000"/>
              </a:lnSpc>
              <a:spcBef>
                <a:spcPts val="700"/>
              </a:spcBef>
              <a:spcAft>
                <a:spcPts val="0"/>
              </a:spcAft>
              <a:buSzPts val="1300"/>
              <a:buNone/>
            </a:pPr>
            <a:r>
              <a:rPr lang="en"/>
              <a:t>Outliers often affect both results and assumptions of analysis.</a:t>
            </a:r>
            <a:endParaRPr/>
          </a:p>
          <a:p>
            <a:pPr indent="0" lvl="0" marL="0" rtl="0" algn="l">
              <a:lnSpc>
                <a:spcPct val="100000"/>
              </a:lnSpc>
              <a:spcBef>
                <a:spcPts val="700"/>
              </a:spcBef>
              <a:spcAft>
                <a:spcPts val="0"/>
              </a:spcAft>
              <a:buSzPts val="1300"/>
              <a:buNone/>
            </a:pPr>
            <a:r>
              <a:t/>
            </a:r>
            <a:endParaRPr/>
          </a:p>
          <a:p>
            <a:pPr indent="0" lvl="0" marL="0" rtl="0" algn="l">
              <a:lnSpc>
                <a:spcPct val="100000"/>
              </a:lnSpc>
              <a:spcBef>
                <a:spcPts val="700"/>
              </a:spcBef>
              <a:spcAft>
                <a:spcPts val="0"/>
              </a:spcAft>
              <a:buSzPts val="1300"/>
              <a:buNone/>
            </a:pPr>
            <a:r>
              <a:t/>
            </a:r>
            <a:endParaRPr/>
          </a:p>
        </p:txBody>
      </p:sp>
      <p:sp>
        <p:nvSpPr>
          <p:cNvPr id="376" name="Google Shape;376;p67"/>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4. Data Transformations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9"/>
          <p:cNvSpPr txBox="1"/>
          <p:nvPr>
            <p:ph idx="1" type="body"/>
          </p:nvPr>
        </p:nvSpPr>
        <p:spPr>
          <a:xfrm>
            <a:off x="311700" y="1152475"/>
            <a:ext cx="8520600" cy="375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You are analyzing donor data and you see the following two donations were made in 2019:</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Clr>
                <a:schemeClr val="dk1"/>
              </a:buClr>
              <a:buSzPts val="1100"/>
              <a:buFont typeface="Arial"/>
              <a:buNone/>
            </a:pPr>
            <a:r>
              <a:rPr lang="en"/>
              <a:t>Is this the same person?</a:t>
            </a:r>
            <a:endParaRPr/>
          </a:p>
        </p:txBody>
      </p:sp>
      <p:graphicFrame>
        <p:nvGraphicFramePr>
          <p:cNvPr id="387" name="Google Shape;387;p69"/>
          <p:cNvGraphicFramePr/>
          <p:nvPr/>
        </p:nvGraphicFramePr>
        <p:xfrm>
          <a:off x="514350" y="2069138"/>
          <a:ext cx="3000000" cy="3000000"/>
        </p:xfrm>
        <a:graphic>
          <a:graphicData uri="http://schemas.openxmlformats.org/drawingml/2006/table">
            <a:tbl>
              <a:tblPr>
                <a:noFill/>
                <a:tableStyleId>{80BEF6A0-894E-41BE-AA56-A21728A3E889}</a:tableStyleId>
              </a:tblPr>
              <a:tblGrid>
                <a:gridCol w="1514475"/>
                <a:gridCol w="1857375"/>
                <a:gridCol w="1571625"/>
                <a:gridCol w="1562100"/>
                <a:gridCol w="1609725"/>
              </a:tblGrid>
              <a:tr h="371475">
                <a:tc>
                  <a:txBody>
                    <a:bodyPr/>
                    <a:lstStyle/>
                    <a:p>
                      <a:pPr indent="0" lvl="0" marL="0" rtl="0" algn="l">
                        <a:lnSpc>
                          <a:spcPct val="115000"/>
                        </a:lnSpc>
                        <a:spcBef>
                          <a:spcPts val="0"/>
                        </a:spcBef>
                        <a:spcAft>
                          <a:spcPts val="0"/>
                        </a:spcAft>
                        <a:buNone/>
                      </a:pPr>
                      <a:r>
                        <a:rPr lang="en"/>
                        <a:t>Name</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Email</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Address</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Amount</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Date</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14375">
                <a:tc>
                  <a:txBody>
                    <a:bodyPr/>
                    <a:lstStyle/>
                    <a:p>
                      <a:pPr indent="0" lvl="0" marL="0" rtl="0" algn="l">
                        <a:lnSpc>
                          <a:spcPct val="115000"/>
                        </a:lnSpc>
                        <a:spcBef>
                          <a:spcPts val="0"/>
                        </a:spcBef>
                        <a:spcAft>
                          <a:spcPts val="0"/>
                        </a:spcAft>
                        <a:buNone/>
                      </a:pPr>
                      <a:r>
                        <a:rPr lang="en"/>
                        <a:t>John Smith</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jksmith@startup.com</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124 Main St.; College Park, MD</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$1,000</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1/15/2019</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14375">
                <a:tc>
                  <a:txBody>
                    <a:bodyPr/>
                    <a:lstStyle/>
                    <a:p>
                      <a:pPr indent="0" lvl="0" marL="0" rtl="0" algn="l">
                        <a:lnSpc>
                          <a:spcPct val="115000"/>
                        </a:lnSpc>
                        <a:spcBef>
                          <a:spcPts val="0"/>
                        </a:spcBef>
                        <a:spcAft>
                          <a:spcPts val="0"/>
                        </a:spcAft>
                        <a:buNone/>
                      </a:pPr>
                      <a:r>
                        <a:rPr lang="en"/>
                        <a:t>John K. Smith</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jksmith01@umd.edu</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124 Main St.; College Park, MD</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$100</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6/1/2019</a:t>
                      </a:r>
                      <a:endParaRPr/>
                    </a:p>
                  </a:txBody>
                  <a:tcPr marT="45725" marB="45725" marR="91450" marL="9145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transformations</a:t>
            </a:r>
            <a:endParaRPr/>
          </a:p>
        </p:txBody>
      </p:sp>
      <p:sp>
        <p:nvSpPr>
          <p:cNvPr id="393" name="Google Shape;393;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Expanding and collapsing rows and </a:t>
            </a:r>
            <a:r>
              <a:rPr lang="en"/>
              <a:t>columns</a:t>
            </a:r>
            <a:endParaRPr/>
          </a:p>
          <a:p>
            <a:pPr indent="0" lvl="0" marL="0" rtl="0" algn="l">
              <a:spcBef>
                <a:spcPts val="1200"/>
              </a:spcBef>
              <a:spcAft>
                <a:spcPts val="0"/>
              </a:spcAft>
              <a:buNone/>
            </a:pPr>
            <a:r>
              <a:rPr lang="en"/>
              <a:t>Mathematical transformations</a:t>
            </a:r>
            <a:endParaRPr/>
          </a:p>
          <a:p>
            <a:pPr indent="0" lvl="0" marL="0" rtl="0" algn="l">
              <a:spcBef>
                <a:spcPts val="1200"/>
              </a:spcBef>
              <a:spcAft>
                <a:spcPts val="0"/>
              </a:spcAft>
              <a:buNone/>
            </a:pPr>
            <a:r>
              <a:rPr lang="en"/>
              <a:t>Transforming words</a:t>
            </a:r>
            <a:endParaRPr/>
          </a:p>
          <a:p>
            <a:pPr indent="0" lvl="0" marL="0" rtl="0" algn="l">
              <a:spcBef>
                <a:spcPts val="1200"/>
              </a:spcBef>
              <a:spcAft>
                <a:spcPts val="0"/>
              </a:spcAft>
              <a:buNone/>
            </a:pPr>
            <a:r>
              <a:rPr lang="en"/>
              <a:t>Transforming images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438a</a:t>
            </a:r>
            <a:endParaRPr/>
          </a:p>
        </p:txBody>
      </p:sp>
      <p:sp>
        <p:nvSpPr>
          <p:cNvPr id="111" name="Google Shape;11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Framing the problem</a:t>
            </a:r>
            <a:endParaRPr/>
          </a:p>
          <a:p>
            <a:pPr indent="-342900" lvl="0" marL="457200" rtl="0" algn="l">
              <a:spcBef>
                <a:spcPts val="0"/>
              </a:spcBef>
              <a:spcAft>
                <a:spcPts val="0"/>
              </a:spcAft>
              <a:buSzPts val="1800"/>
              <a:buChar char="●"/>
            </a:pPr>
            <a:r>
              <a:rPr lang="en"/>
              <a:t>Development of hypotheses</a:t>
            </a:r>
            <a:endParaRPr/>
          </a:p>
          <a:p>
            <a:pPr indent="-342900" lvl="0" marL="457200" rtl="0" algn="l">
              <a:spcBef>
                <a:spcPts val="0"/>
              </a:spcBef>
              <a:spcAft>
                <a:spcPts val="0"/>
              </a:spcAft>
              <a:buSzPts val="1800"/>
              <a:buChar char="●"/>
            </a:pPr>
            <a:r>
              <a:rPr lang="en"/>
              <a:t>Identification, collection, ingestion, and analysis of data</a:t>
            </a:r>
            <a:endParaRPr/>
          </a:p>
          <a:p>
            <a:pPr indent="-342900" lvl="0" marL="457200" rtl="0" algn="l">
              <a:spcBef>
                <a:spcPts val="0"/>
              </a:spcBef>
              <a:spcAft>
                <a:spcPts val="0"/>
              </a:spcAft>
              <a:buSzPts val="1800"/>
              <a:buChar char="●"/>
            </a:pPr>
            <a:r>
              <a:rPr lang="en"/>
              <a:t>Bais</a:t>
            </a:r>
            <a:endParaRPr/>
          </a:p>
          <a:p>
            <a:pPr indent="-342900" lvl="0" marL="457200" rtl="0" algn="l">
              <a:spcBef>
                <a:spcPts val="0"/>
              </a:spcBef>
              <a:spcAft>
                <a:spcPts val="0"/>
              </a:spcAft>
              <a:buSzPts val="1800"/>
              <a:buChar char="●"/>
            </a:pPr>
            <a:r>
              <a:rPr lang="en"/>
              <a:t>Numbers and narrative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Collapsing and Expanding Columns</a:t>
            </a:r>
            <a:endParaRPr/>
          </a:p>
        </p:txBody>
      </p:sp>
      <p:sp>
        <p:nvSpPr>
          <p:cNvPr id="399" name="Google Shape;399;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Collapsing</a:t>
            </a:r>
            <a:endParaRPr/>
          </a:p>
          <a:p>
            <a:pPr indent="-317500" lvl="1" marL="914400" rtl="0" algn="l">
              <a:spcBef>
                <a:spcPts val="0"/>
              </a:spcBef>
              <a:spcAft>
                <a:spcPts val="0"/>
              </a:spcAft>
              <a:buSzPts val="1400"/>
              <a:buChar char="○"/>
            </a:pPr>
            <a:r>
              <a:rPr lang="en"/>
              <a:t>Combine two pieces of data into one</a:t>
            </a:r>
            <a:endParaRPr/>
          </a:p>
          <a:p>
            <a:pPr indent="-317500" lvl="1" marL="914400" rtl="0" algn="l">
              <a:spcBef>
                <a:spcPts val="0"/>
              </a:spcBef>
              <a:spcAft>
                <a:spcPts val="0"/>
              </a:spcAft>
              <a:buSzPts val="1400"/>
              <a:buChar char="○"/>
            </a:pPr>
            <a:r>
              <a:rPr lang="en"/>
              <a:t>Example:</a:t>
            </a:r>
            <a:endParaRPr/>
          </a:p>
          <a:p>
            <a:pPr indent="-317500" lvl="2" marL="1371600" rtl="0" algn="l">
              <a:spcBef>
                <a:spcPts val="0"/>
              </a:spcBef>
              <a:spcAft>
                <a:spcPts val="0"/>
              </a:spcAft>
              <a:buSzPts val="1400"/>
              <a:buChar char="■"/>
            </a:pPr>
            <a:r>
              <a:rPr lang="en" sz="1400"/>
              <a:t>Df[‘name’] = df[‘first_name’] + “ “ + df[‘last_name’] </a:t>
            </a:r>
            <a:endParaRPr sz="1400"/>
          </a:p>
          <a:p>
            <a:pPr indent="-342900" lvl="0" marL="457200" rtl="0" algn="l">
              <a:spcBef>
                <a:spcPts val="0"/>
              </a:spcBef>
              <a:spcAft>
                <a:spcPts val="0"/>
              </a:spcAft>
              <a:buSzPts val="1800"/>
              <a:buChar char="●"/>
            </a:pPr>
            <a:r>
              <a:rPr lang="en"/>
              <a:t>Expanding</a:t>
            </a:r>
            <a:endParaRPr/>
          </a:p>
          <a:p>
            <a:pPr indent="-317500" lvl="1" marL="914400" rtl="0" algn="l">
              <a:spcBef>
                <a:spcPts val="0"/>
              </a:spcBef>
              <a:spcAft>
                <a:spcPts val="0"/>
              </a:spcAft>
              <a:buSzPts val="1400"/>
              <a:buChar char="○"/>
            </a:pPr>
            <a:r>
              <a:rPr lang="en"/>
              <a:t>Parse an observation based on a delimiter</a:t>
            </a:r>
            <a:endParaRPr/>
          </a:p>
          <a:p>
            <a:pPr indent="-317500" lvl="1" marL="914400" rtl="0" algn="l">
              <a:spcBef>
                <a:spcPts val="0"/>
              </a:spcBef>
              <a:spcAft>
                <a:spcPts val="0"/>
              </a:spcAft>
              <a:buSzPts val="1400"/>
              <a:buChar char="○"/>
            </a:pPr>
            <a:r>
              <a:rPr lang="en"/>
              <a:t>Example:</a:t>
            </a:r>
            <a:endParaRPr/>
          </a:p>
          <a:p>
            <a:pPr indent="-317500" lvl="2" marL="1371600" rtl="0" algn="l">
              <a:spcBef>
                <a:spcPts val="0"/>
              </a:spcBef>
              <a:spcAft>
                <a:spcPts val="0"/>
              </a:spcAft>
              <a:buSzPts val="1400"/>
              <a:buChar char="■"/>
            </a:pPr>
            <a:r>
              <a:rPr lang="en"/>
              <a:t>df[‘name’] = “John Smith” into df[‘first_name’] = “John and df[‘last_name’] = “Smith”</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Collapsing rows</a:t>
            </a:r>
            <a:endParaRPr/>
          </a:p>
        </p:txBody>
      </p:sp>
      <p:graphicFrame>
        <p:nvGraphicFramePr>
          <p:cNvPr id="405" name="Google Shape;405;p72"/>
          <p:cNvGraphicFramePr/>
          <p:nvPr/>
        </p:nvGraphicFramePr>
        <p:xfrm>
          <a:off x="655525" y="1422975"/>
          <a:ext cx="3000000" cy="3000000"/>
        </p:xfrm>
        <a:graphic>
          <a:graphicData uri="http://schemas.openxmlformats.org/drawingml/2006/table">
            <a:tbl>
              <a:tblPr>
                <a:noFill/>
                <a:tableStyleId>{F15C56F1-A36E-45BD-936D-8A064D7144C0}</a:tableStyleId>
              </a:tblPr>
              <a:tblGrid>
                <a:gridCol w="993750"/>
                <a:gridCol w="993750"/>
                <a:gridCol w="993750"/>
              </a:tblGrid>
              <a:tr h="450925">
                <a:tc>
                  <a:txBody>
                    <a:bodyPr/>
                    <a:lstStyle/>
                    <a:p>
                      <a:pPr indent="0" lvl="0" marL="0" rtl="0" algn="l">
                        <a:spcBef>
                          <a:spcPts val="0"/>
                        </a:spcBef>
                        <a:spcAft>
                          <a:spcPts val="0"/>
                        </a:spcAft>
                        <a:buNone/>
                      </a:pPr>
                      <a:r>
                        <a:rPr lang="en"/>
                        <a:t>Order</a:t>
                      </a:r>
                      <a:endParaRPr/>
                    </a:p>
                  </a:txBody>
                  <a:tcPr marT="91425" marB="91425" marR="91425" marL="91425"/>
                </a:tc>
                <a:tc>
                  <a:txBody>
                    <a:bodyPr/>
                    <a:lstStyle/>
                    <a:p>
                      <a:pPr indent="0" lvl="0" marL="0" rtl="0" algn="l">
                        <a:spcBef>
                          <a:spcPts val="0"/>
                        </a:spcBef>
                        <a:spcAft>
                          <a:spcPts val="0"/>
                        </a:spcAft>
                        <a:buNone/>
                      </a:pPr>
                      <a:r>
                        <a:rPr lang="en"/>
                        <a:t>Customer</a:t>
                      </a:r>
                      <a:endParaRPr/>
                    </a:p>
                  </a:txBody>
                  <a:tcPr marT="91425" marB="91425" marR="91425" marL="91425"/>
                </a:tc>
                <a:tc>
                  <a:txBody>
                    <a:bodyPr/>
                    <a:lstStyle/>
                    <a:p>
                      <a:pPr indent="0" lvl="0" marL="0" rtl="0" algn="l">
                        <a:spcBef>
                          <a:spcPts val="0"/>
                        </a:spcBef>
                        <a:spcAft>
                          <a:spcPts val="0"/>
                        </a:spcAft>
                        <a:buNone/>
                      </a:pPr>
                      <a:r>
                        <a:rPr lang="en"/>
                        <a:t>Amount</a:t>
                      </a:r>
                      <a:endParaRPr/>
                    </a:p>
                  </a:txBody>
                  <a:tcPr marT="91425" marB="91425" marR="91425" marL="91425"/>
                </a:tc>
              </a:tr>
              <a:tr h="4509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r>
              <a:tr h="4509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r>
              <a:tr h="4509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4509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$15</a:t>
                      </a:r>
                      <a:endParaRPr/>
                    </a:p>
                  </a:txBody>
                  <a:tcPr marT="91425" marB="91425" marR="91425" marL="91425"/>
                </a:tc>
              </a:tr>
              <a:tr h="450925">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$55</a:t>
                      </a:r>
                      <a:endParaRPr/>
                    </a:p>
                  </a:txBody>
                  <a:tcPr marT="91425" marB="91425" marR="91425" marL="91425"/>
                </a:tc>
              </a:tr>
            </a:tbl>
          </a:graphicData>
        </a:graphic>
      </p:graphicFrame>
      <p:cxnSp>
        <p:nvCxnSpPr>
          <p:cNvPr id="406" name="Google Shape;406;p72"/>
          <p:cNvCxnSpPr/>
          <p:nvPr/>
        </p:nvCxnSpPr>
        <p:spPr>
          <a:xfrm>
            <a:off x="3888275" y="2762550"/>
            <a:ext cx="10980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407" name="Google Shape;407;p72"/>
          <p:cNvGraphicFramePr/>
          <p:nvPr/>
        </p:nvGraphicFramePr>
        <p:xfrm>
          <a:off x="5041525" y="2024275"/>
          <a:ext cx="3000000" cy="3000000"/>
        </p:xfrm>
        <a:graphic>
          <a:graphicData uri="http://schemas.openxmlformats.org/drawingml/2006/table">
            <a:tbl>
              <a:tblPr>
                <a:noFill/>
                <a:tableStyleId>{F15C56F1-A36E-45BD-936D-8A064D7144C0}</a:tableStyleId>
              </a:tblPr>
              <a:tblGrid>
                <a:gridCol w="1037750"/>
                <a:gridCol w="1037750"/>
                <a:gridCol w="1037750"/>
              </a:tblGrid>
              <a:tr h="609575">
                <a:tc>
                  <a:txBody>
                    <a:bodyPr/>
                    <a:lstStyle/>
                    <a:p>
                      <a:pPr indent="0" lvl="0" marL="0" rtl="0" algn="l">
                        <a:spcBef>
                          <a:spcPts val="0"/>
                        </a:spcBef>
                        <a:spcAft>
                          <a:spcPts val="0"/>
                        </a:spcAft>
                        <a:buNone/>
                      </a:pPr>
                      <a:r>
                        <a:rPr lang="en"/>
                        <a:t>Customer</a:t>
                      </a:r>
                      <a:endParaRPr/>
                    </a:p>
                  </a:txBody>
                  <a:tcPr marT="91425" marB="91425" marR="91425" marL="91425"/>
                </a:tc>
                <a:tc>
                  <a:txBody>
                    <a:bodyPr/>
                    <a:lstStyle/>
                    <a:p>
                      <a:pPr indent="0" lvl="0" marL="0" rtl="0" algn="l">
                        <a:spcBef>
                          <a:spcPts val="0"/>
                        </a:spcBef>
                        <a:spcAft>
                          <a:spcPts val="0"/>
                        </a:spcAft>
                        <a:buNone/>
                      </a:pPr>
                      <a:r>
                        <a:rPr lang="en"/>
                        <a:t>Amount</a:t>
                      </a:r>
                      <a:endParaRPr/>
                    </a:p>
                  </a:txBody>
                  <a:tcPr marT="91425" marB="91425" marR="91425" marL="91425"/>
                </a:tc>
                <a:tc>
                  <a:txBody>
                    <a:bodyPr/>
                    <a:lstStyle/>
                    <a:p>
                      <a:pPr indent="0" lvl="0" marL="0" rtl="0" algn="l">
                        <a:spcBef>
                          <a:spcPts val="0"/>
                        </a:spcBef>
                        <a:spcAft>
                          <a:spcPts val="0"/>
                        </a:spcAft>
                        <a:buNone/>
                      </a:pPr>
                      <a:r>
                        <a:rPr lang="en"/>
                        <a:t>Orders</a:t>
                      </a:r>
                      <a:endParaRPr/>
                    </a:p>
                  </a:txBody>
                  <a:tcPr marT="91425" marB="91425" marR="91425" marL="91425"/>
                </a:tc>
              </a:tr>
              <a:tr h="450925">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$55</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r>
              <a:tr h="450925">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$60</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Expanding</a:t>
            </a:r>
            <a:r>
              <a:rPr lang="en"/>
              <a:t> rows</a:t>
            </a:r>
            <a:endParaRPr/>
          </a:p>
        </p:txBody>
      </p:sp>
      <p:graphicFrame>
        <p:nvGraphicFramePr>
          <p:cNvPr id="413" name="Google Shape;413;p73"/>
          <p:cNvGraphicFramePr/>
          <p:nvPr/>
        </p:nvGraphicFramePr>
        <p:xfrm>
          <a:off x="311725" y="1381525"/>
          <a:ext cx="3000000" cy="3000000"/>
        </p:xfrm>
        <a:graphic>
          <a:graphicData uri="http://schemas.openxmlformats.org/drawingml/2006/table">
            <a:tbl>
              <a:tblPr>
                <a:noFill/>
                <a:tableStyleId>{F15C56F1-A36E-45BD-936D-8A064D7144C0}</a:tableStyleId>
              </a:tblPr>
              <a:tblGrid>
                <a:gridCol w="965950"/>
                <a:gridCol w="965950"/>
                <a:gridCol w="965950"/>
                <a:gridCol w="965950"/>
              </a:tblGrid>
              <a:tr h="609575">
                <a:tc>
                  <a:txBody>
                    <a:bodyPr/>
                    <a:lstStyle/>
                    <a:p>
                      <a:pPr indent="0" lvl="0" marL="0" rtl="0" algn="l">
                        <a:spcBef>
                          <a:spcPts val="0"/>
                        </a:spcBef>
                        <a:spcAft>
                          <a:spcPts val="0"/>
                        </a:spcAft>
                        <a:buNone/>
                      </a:pPr>
                      <a:r>
                        <a:rPr lang="en"/>
                        <a:t>Order</a:t>
                      </a:r>
                      <a:endParaRPr/>
                    </a:p>
                  </a:txBody>
                  <a:tcPr marT="91425" marB="91425" marR="91425" marL="91425"/>
                </a:tc>
                <a:tc>
                  <a:txBody>
                    <a:bodyPr/>
                    <a:lstStyle/>
                    <a:p>
                      <a:pPr indent="0" lvl="0" marL="0" rtl="0" algn="l">
                        <a:spcBef>
                          <a:spcPts val="0"/>
                        </a:spcBef>
                        <a:spcAft>
                          <a:spcPts val="0"/>
                        </a:spcAft>
                        <a:buNone/>
                      </a:pPr>
                      <a:r>
                        <a:rPr lang="en"/>
                        <a:t>Customer</a:t>
                      </a:r>
                      <a:endParaRPr/>
                    </a:p>
                  </a:txBody>
                  <a:tcPr marT="91425" marB="91425" marR="91425" marL="91425"/>
                </a:tc>
                <a:tc>
                  <a:txBody>
                    <a:bodyPr/>
                    <a:lstStyle/>
                    <a:p>
                      <a:pPr indent="0" lvl="0" marL="0" rtl="0" algn="l">
                        <a:spcBef>
                          <a:spcPts val="0"/>
                        </a:spcBef>
                        <a:spcAft>
                          <a:spcPts val="0"/>
                        </a:spcAft>
                        <a:buNone/>
                      </a:pPr>
                      <a:r>
                        <a:rPr lang="en"/>
                        <a:t>Amount</a:t>
                      </a:r>
                      <a:endParaRPr/>
                    </a:p>
                  </a:txBody>
                  <a:tcPr marT="91425" marB="91425" marR="91425" marL="91425"/>
                </a:tc>
                <a:tc>
                  <a:txBody>
                    <a:bodyPr/>
                    <a:lstStyle/>
                    <a:p>
                      <a:pPr indent="0" lvl="0" marL="0" rtl="0" algn="l">
                        <a:spcBef>
                          <a:spcPts val="0"/>
                        </a:spcBef>
                        <a:spcAft>
                          <a:spcPts val="0"/>
                        </a:spcAft>
                        <a:buNone/>
                      </a:pPr>
                      <a:r>
                        <a:rPr lang="en"/>
                        <a:t>Date</a:t>
                      </a:r>
                      <a:endParaRPr/>
                    </a:p>
                  </a:txBody>
                  <a:tcPr marT="91425" marB="91425" marR="91425" marL="91425"/>
                </a:tc>
              </a:tr>
              <a:tr h="4509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1/15/22</a:t>
                      </a:r>
                      <a:endParaRPr/>
                    </a:p>
                  </a:txBody>
                  <a:tcPr marT="91425" marB="91425" marR="91425" marL="91425"/>
                </a:tc>
              </a:tr>
              <a:tr h="4509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2/20/22</a:t>
                      </a:r>
                      <a:endParaRPr/>
                    </a:p>
                  </a:txBody>
                  <a:tcPr marT="91425" marB="91425" marR="91425" marL="91425"/>
                </a:tc>
              </a:tr>
              <a:tr h="4509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2/25/22</a:t>
                      </a:r>
                      <a:endParaRPr/>
                    </a:p>
                  </a:txBody>
                  <a:tcPr marT="91425" marB="91425" marR="91425" marL="91425"/>
                </a:tc>
              </a:tr>
              <a:tr h="4509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$15</a:t>
                      </a:r>
                      <a:endParaRPr/>
                    </a:p>
                  </a:txBody>
                  <a:tcPr marT="91425" marB="91425" marR="91425" marL="91425"/>
                </a:tc>
                <a:tc>
                  <a:txBody>
                    <a:bodyPr/>
                    <a:lstStyle/>
                    <a:p>
                      <a:pPr indent="0" lvl="0" marL="0" rtl="0" algn="l">
                        <a:spcBef>
                          <a:spcPts val="0"/>
                        </a:spcBef>
                        <a:spcAft>
                          <a:spcPts val="0"/>
                        </a:spcAft>
                        <a:buNone/>
                      </a:pPr>
                      <a:r>
                        <a:rPr lang="en"/>
                        <a:t>3/30/22</a:t>
                      </a:r>
                      <a:endParaRPr/>
                    </a:p>
                  </a:txBody>
                  <a:tcPr marT="91425" marB="91425" marR="91425" marL="91425"/>
                </a:tc>
              </a:tr>
              <a:tr h="450925">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$55</a:t>
                      </a:r>
                      <a:endParaRPr/>
                    </a:p>
                  </a:txBody>
                  <a:tcPr marT="91425" marB="91425" marR="91425" marL="91425"/>
                </a:tc>
                <a:tc>
                  <a:txBody>
                    <a:bodyPr/>
                    <a:lstStyle/>
                    <a:p>
                      <a:pPr indent="0" lvl="0" marL="0" rtl="0" algn="l">
                        <a:spcBef>
                          <a:spcPts val="0"/>
                        </a:spcBef>
                        <a:spcAft>
                          <a:spcPts val="0"/>
                        </a:spcAft>
                        <a:buNone/>
                      </a:pPr>
                      <a:r>
                        <a:rPr lang="en"/>
                        <a:t>3/30/22</a:t>
                      </a:r>
                      <a:endParaRPr/>
                    </a:p>
                  </a:txBody>
                  <a:tcPr marT="91425" marB="91425" marR="91425" marL="91425"/>
                </a:tc>
              </a:tr>
            </a:tbl>
          </a:graphicData>
        </a:graphic>
      </p:graphicFrame>
      <p:cxnSp>
        <p:nvCxnSpPr>
          <p:cNvPr id="414" name="Google Shape;414;p73"/>
          <p:cNvCxnSpPr/>
          <p:nvPr/>
        </p:nvCxnSpPr>
        <p:spPr>
          <a:xfrm>
            <a:off x="3888275" y="2762550"/>
            <a:ext cx="10980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415" name="Google Shape;415;p73"/>
          <p:cNvGraphicFramePr/>
          <p:nvPr/>
        </p:nvGraphicFramePr>
        <p:xfrm>
          <a:off x="5034600" y="1017725"/>
          <a:ext cx="3000000" cy="3000000"/>
        </p:xfrm>
        <a:graphic>
          <a:graphicData uri="http://schemas.openxmlformats.org/drawingml/2006/table">
            <a:tbl>
              <a:tblPr>
                <a:noFill/>
                <a:tableStyleId>{F15C56F1-A36E-45BD-936D-8A064D7144C0}</a:tableStyleId>
              </a:tblPr>
              <a:tblGrid>
                <a:gridCol w="1037750"/>
                <a:gridCol w="1037750"/>
                <a:gridCol w="1037750"/>
              </a:tblGrid>
              <a:tr h="609575">
                <a:tc>
                  <a:txBody>
                    <a:bodyPr/>
                    <a:lstStyle/>
                    <a:p>
                      <a:pPr indent="0" lvl="0" marL="0" rtl="0" algn="l">
                        <a:spcBef>
                          <a:spcPts val="0"/>
                        </a:spcBef>
                        <a:spcAft>
                          <a:spcPts val="0"/>
                        </a:spcAft>
                        <a:buNone/>
                      </a:pPr>
                      <a:r>
                        <a:rPr lang="en"/>
                        <a:t>Customer</a:t>
                      </a:r>
                      <a:endParaRPr/>
                    </a:p>
                  </a:txBody>
                  <a:tcPr marT="91425" marB="91425" marR="91425" marL="91425"/>
                </a:tc>
                <a:tc>
                  <a:txBody>
                    <a:bodyPr/>
                    <a:lstStyle/>
                    <a:p>
                      <a:pPr indent="0" lvl="0" marL="0" rtl="0" algn="l">
                        <a:spcBef>
                          <a:spcPts val="0"/>
                        </a:spcBef>
                        <a:spcAft>
                          <a:spcPts val="0"/>
                        </a:spcAft>
                        <a:buNone/>
                      </a:pPr>
                      <a:r>
                        <a:rPr lang="en"/>
                        <a:t>Month</a:t>
                      </a:r>
                      <a:endParaRPr/>
                    </a:p>
                  </a:txBody>
                  <a:tcPr marT="91425" marB="91425" marR="91425" marL="91425"/>
                </a:tc>
                <a:tc>
                  <a:txBody>
                    <a:bodyPr/>
                    <a:lstStyle/>
                    <a:p>
                      <a:pPr indent="0" lvl="0" marL="0" rtl="0" algn="l">
                        <a:spcBef>
                          <a:spcPts val="0"/>
                        </a:spcBef>
                        <a:spcAft>
                          <a:spcPts val="0"/>
                        </a:spcAft>
                        <a:buNone/>
                      </a:pPr>
                      <a:r>
                        <a:rPr lang="en"/>
                        <a:t>Spending</a:t>
                      </a:r>
                      <a:endParaRPr/>
                    </a:p>
                  </a:txBody>
                  <a:tcPr marT="91425" marB="91425" marR="91425" marL="91425"/>
                </a:tc>
              </a:tr>
              <a:tr h="450925">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r>
              <a:tr h="450925">
                <a:tc>
                  <a:txBody>
                    <a:bodyPr/>
                    <a:lstStyle/>
                    <a:p>
                      <a:pPr indent="0" lvl="0" marL="0" rtl="0" algn="l">
                        <a:spcBef>
                          <a:spcPts val="0"/>
                        </a:spcBef>
                        <a:spcAft>
                          <a:spcPts val="0"/>
                        </a:spcAft>
                        <a:buNone/>
                      </a:pPr>
                      <a:r>
                        <a:rPr lang="en"/>
                        <a:t>B</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450925">
                <a:tc>
                  <a:txBody>
                    <a:bodyPr/>
                    <a:lstStyle/>
                    <a:p>
                      <a:pPr indent="0" lvl="0" marL="0" rtl="0" algn="l">
                        <a:spcBef>
                          <a:spcPts val="0"/>
                        </a:spcBef>
                        <a:spcAft>
                          <a:spcPts val="0"/>
                        </a:spcAft>
                        <a:buNone/>
                      </a:pPr>
                      <a:r>
                        <a:rPr lang="en"/>
                        <a:t>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$20</a:t>
                      </a:r>
                      <a:endParaRPr/>
                    </a:p>
                  </a:txBody>
                  <a:tcPr marT="91425" marB="91425" marR="91425" marL="91425"/>
                </a:tc>
              </a:tr>
              <a:tr h="450925">
                <a:tc>
                  <a:txBody>
                    <a:bodyPr/>
                    <a:lstStyle/>
                    <a:p>
                      <a:pPr indent="0" lvl="0" marL="0" rtl="0" algn="l">
                        <a:spcBef>
                          <a:spcPts val="0"/>
                        </a:spcBef>
                        <a:spcAft>
                          <a:spcPts val="0"/>
                        </a:spcAft>
                        <a:buNone/>
                      </a:pPr>
                      <a:r>
                        <a:rPr lang="en"/>
                        <a:t>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$5</a:t>
                      </a:r>
                      <a:endParaRPr/>
                    </a:p>
                  </a:txBody>
                  <a:tcPr marT="91425" marB="91425" marR="91425" marL="91425"/>
                </a:tc>
              </a:tr>
              <a:tr h="450925">
                <a:tc>
                  <a:txBody>
                    <a:bodyPr/>
                    <a:lstStyle/>
                    <a:p>
                      <a:pPr indent="0" lvl="0" marL="0" rtl="0" algn="l">
                        <a:spcBef>
                          <a:spcPts val="0"/>
                        </a:spcBef>
                        <a:spcAft>
                          <a:spcPts val="0"/>
                        </a:spcAft>
                        <a:buNone/>
                      </a:pPr>
                      <a:r>
                        <a:rPr lang="en"/>
                        <a:t>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$15</a:t>
                      </a:r>
                      <a:endParaRPr/>
                    </a:p>
                  </a:txBody>
                  <a:tcPr marT="91425" marB="91425" marR="91425" marL="91425"/>
                </a:tc>
              </a:tr>
              <a:tr h="450925">
                <a:tc>
                  <a:txBody>
                    <a:bodyPr/>
                    <a:lstStyle/>
                    <a:p>
                      <a:pPr indent="0" lvl="0" marL="0" rtl="0" algn="l">
                        <a:spcBef>
                          <a:spcPts val="0"/>
                        </a:spcBef>
                        <a:spcAft>
                          <a:spcPts val="0"/>
                        </a:spcAft>
                        <a:buNone/>
                      </a:pPr>
                      <a:r>
                        <a:rPr lang="en"/>
                        <a:t>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$55</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to ask when collapsing and expanding</a:t>
            </a:r>
            <a:endParaRPr/>
          </a:p>
        </p:txBody>
      </p:sp>
      <p:sp>
        <p:nvSpPr>
          <p:cNvPr id="421" name="Google Shape;421;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the unit of analysis?</a:t>
            </a:r>
            <a:endParaRPr/>
          </a:p>
          <a:p>
            <a:pPr indent="0" lvl="0" marL="0" rtl="0" algn="l">
              <a:spcBef>
                <a:spcPts val="1200"/>
              </a:spcBef>
              <a:spcAft>
                <a:spcPts val="0"/>
              </a:spcAft>
              <a:buNone/>
            </a:pPr>
            <a:r>
              <a:rPr lang="en"/>
              <a:t>Should I transform the data to work with a different unit of analysis?</a:t>
            </a:r>
            <a:endParaRPr/>
          </a:p>
          <a:p>
            <a:pPr indent="0" lvl="0" marL="0" rtl="0" algn="l">
              <a:spcBef>
                <a:spcPts val="1200"/>
              </a:spcBef>
              <a:spcAft>
                <a:spcPts val="0"/>
              </a:spcAft>
              <a:buNone/>
            </a:pPr>
            <a:r>
              <a:rPr lang="en"/>
              <a:t>When an observation is missing, does it tell me something?</a:t>
            </a:r>
            <a:endParaRPr/>
          </a:p>
          <a:p>
            <a:pPr indent="0" lvl="0" marL="0" rtl="0" algn="l">
              <a:spcBef>
                <a:spcPts val="1200"/>
              </a:spcBef>
              <a:spcAft>
                <a:spcPts val="1200"/>
              </a:spcAft>
              <a:buNone/>
            </a:pPr>
            <a:r>
              <a:rPr lang="en"/>
              <a:t>Are there variables that work better together or separate?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75"/>
          <p:cNvPicPr preferRelativeResize="0"/>
          <p:nvPr/>
        </p:nvPicPr>
        <p:blipFill>
          <a:blip r:embed="rId3">
            <a:alphaModFix/>
          </a:blip>
          <a:stretch>
            <a:fillRect/>
          </a:stretch>
        </p:blipFill>
        <p:spPr>
          <a:xfrm>
            <a:off x="1907525" y="919100"/>
            <a:ext cx="5328949" cy="3305300"/>
          </a:xfrm>
          <a:prstGeom prst="rect">
            <a:avLst/>
          </a:prstGeom>
          <a:noFill/>
          <a:ln>
            <a:noFill/>
          </a:ln>
        </p:spPr>
      </p:pic>
      <p:sp>
        <p:nvSpPr>
          <p:cNvPr id="427" name="Google Shape;427;p75"/>
          <p:cNvSpPr txBox="1"/>
          <p:nvPr/>
        </p:nvSpPr>
        <p:spPr>
          <a:xfrm>
            <a:off x="489200" y="278425"/>
            <a:ext cx="433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What's wrong here?</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Missing data</a:t>
            </a:r>
            <a:endParaRPr/>
          </a:p>
        </p:txBody>
      </p:sp>
      <p:sp>
        <p:nvSpPr>
          <p:cNvPr id="433" name="Google Shape;433;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If we have a database with gender information and some are marked as ‘f’ and some are marked as ‘m’, what can we infer when the data is missing?</a:t>
            </a:r>
            <a:endParaRPr/>
          </a:p>
          <a:p>
            <a:pPr indent="-342900" lvl="0" marL="457200" rtl="0" algn="l">
              <a:spcBef>
                <a:spcPts val="0"/>
              </a:spcBef>
              <a:spcAft>
                <a:spcPts val="0"/>
              </a:spcAft>
              <a:buSzPts val="1800"/>
              <a:buChar char="●"/>
            </a:pPr>
            <a:r>
              <a:rPr lang="en"/>
              <a:t>If we are looking at temperature over time and have observations every 5 minutes, but one of the observations is missing, what do we </a:t>
            </a:r>
            <a:r>
              <a:rPr lang="en"/>
              <a:t>do</a:t>
            </a:r>
            <a:r>
              <a:rPr lang="en"/>
              <a:t>?</a:t>
            </a:r>
            <a:endParaRPr/>
          </a:p>
        </p:txBody>
      </p:sp>
      <p:graphicFrame>
        <p:nvGraphicFramePr>
          <p:cNvPr id="434" name="Google Shape;434;p76"/>
          <p:cNvGraphicFramePr/>
          <p:nvPr/>
        </p:nvGraphicFramePr>
        <p:xfrm>
          <a:off x="864275" y="3073175"/>
          <a:ext cx="3000000" cy="3000000"/>
        </p:xfrm>
        <a:graphic>
          <a:graphicData uri="http://schemas.openxmlformats.org/drawingml/2006/table">
            <a:tbl>
              <a:tblPr>
                <a:noFill/>
                <a:tableStyleId>{F15C56F1-A36E-45BD-936D-8A064D7144C0}</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a:t>2pm</a:t>
                      </a:r>
                      <a:endParaRPr/>
                    </a:p>
                  </a:txBody>
                  <a:tcPr marT="91425" marB="91425" marR="91425" marL="91425"/>
                </a:tc>
                <a:tc>
                  <a:txBody>
                    <a:bodyPr/>
                    <a:lstStyle/>
                    <a:p>
                      <a:pPr indent="0" lvl="0" marL="0" rtl="0" algn="l">
                        <a:spcBef>
                          <a:spcPts val="0"/>
                        </a:spcBef>
                        <a:spcAft>
                          <a:spcPts val="0"/>
                        </a:spcAft>
                        <a:buNone/>
                      </a:pPr>
                      <a:r>
                        <a:rPr lang="en"/>
                        <a:t>2:05pm</a:t>
                      </a:r>
                      <a:endParaRPr/>
                    </a:p>
                  </a:txBody>
                  <a:tcPr marT="91425" marB="91425" marR="91425" marL="91425"/>
                </a:tc>
                <a:tc>
                  <a:txBody>
                    <a:bodyPr/>
                    <a:lstStyle/>
                    <a:p>
                      <a:pPr indent="0" lvl="0" marL="0" rtl="0" algn="l">
                        <a:spcBef>
                          <a:spcPts val="0"/>
                        </a:spcBef>
                        <a:spcAft>
                          <a:spcPts val="0"/>
                        </a:spcAft>
                        <a:buNone/>
                      </a:pPr>
                      <a:r>
                        <a:rPr lang="en"/>
                        <a:t>2:10pm</a:t>
                      </a:r>
                      <a:endParaRPr/>
                    </a:p>
                  </a:txBody>
                  <a:tcPr marT="91425" marB="91425" marR="91425" marL="91425"/>
                </a:tc>
                <a:tc>
                  <a:txBody>
                    <a:bodyPr/>
                    <a:lstStyle/>
                    <a:p>
                      <a:pPr indent="0" lvl="0" marL="0" rtl="0" algn="l">
                        <a:spcBef>
                          <a:spcPts val="0"/>
                        </a:spcBef>
                        <a:spcAft>
                          <a:spcPts val="0"/>
                        </a:spcAft>
                        <a:buNone/>
                      </a:pPr>
                      <a:r>
                        <a:rPr lang="en"/>
                        <a:t>2:15pm</a:t>
                      </a:r>
                      <a:endParaRPr/>
                    </a:p>
                  </a:txBody>
                  <a:tcPr marT="91425" marB="91425" marR="91425" marL="91425"/>
                </a:tc>
                <a:tc>
                  <a:txBody>
                    <a:bodyPr/>
                    <a:lstStyle/>
                    <a:p>
                      <a:pPr indent="0" lvl="0" marL="0" rtl="0" algn="l">
                        <a:spcBef>
                          <a:spcPts val="0"/>
                        </a:spcBef>
                        <a:spcAft>
                          <a:spcPts val="0"/>
                        </a:spcAft>
                        <a:buNone/>
                      </a:pPr>
                      <a:r>
                        <a:rPr lang="en"/>
                        <a:t>2:20pm</a:t>
                      </a:r>
                      <a:endParaRPr/>
                    </a:p>
                  </a:txBody>
                  <a:tcPr marT="91425" marB="91425" marR="91425" marL="91425"/>
                </a:tc>
              </a:tr>
              <a:tr h="381000">
                <a:tc>
                  <a:txBody>
                    <a:bodyPr/>
                    <a:lstStyle/>
                    <a:p>
                      <a:pPr indent="0" lvl="0" marL="0" rtl="0" algn="l">
                        <a:spcBef>
                          <a:spcPts val="0"/>
                        </a:spcBef>
                        <a:spcAft>
                          <a:spcPts val="0"/>
                        </a:spcAft>
                        <a:buNone/>
                      </a:pPr>
                      <a:r>
                        <a:rPr lang="en"/>
                        <a:t>65</a:t>
                      </a:r>
                      <a:endParaRPr/>
                    </a:p>
                  </a:txBody>
                  <a:tcPr marT="91425" marB="91425" marR="91425" marL="91425"/>
                </a:tc>
                <a:tc>
                  <a:txBody>
                    <a:bodyPr/>
                    <a:lstStyle/>
                    <a:p>
                      <a:pPr indent="0" lvl="0" marL="0" rtl="0" algn="l">
                        <a:spcBef>
                          <a:spcPts val="0"/>
                        </a:spcBef>
                        <a:spcAft>
                          <a:spcPts val="0"/>
                        </a:spcAft>
                        <a:buNone/>
                      </a:pPr>
                      <a:r>
                        <a:rPr lang="en"/>
                        <a:t>65</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65</a:t>
                      </a:r>
                      <a:endParaRPr/>
                    </a:p>
                  </a:txBody>
                  <a:tcPr marT="91425" marB="91425" marR="91425" marL="91425"/>
                </a:tc>
                <a:tc>
                  <a:txBody>
                    <a:bodyPr/>
                    <a:lstStyle/>
                    <a:p>
                      <a:pPr indent="0" lvl="0" marL="0" rtl="0" algn="l">
                        <a:spcBef>
                          <a:spcPts val="0"/>
                        </a:spcBef>
                        <a:spcAft>
                          <a:spcPts val="0"/>
                        </a:spcAft>
                        <a:buNone/>
                      </a:pPr>
                      <a:r>
                        <a:rPr lang="en"/>
                        <a:t>64</a:t>
                      </a:r>
                      <a:endParaRPr/>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77"/>
          <p:cNvPicPr preferRelativeResize="0"/>
          <p:nvPr/>
        </p:nvPicPr>
        <p:blipFill>
          <a:blip r:embed="rId3">
            <a:alphaModFix/>
          </a:blip>
          <a:stretch>
            <a:fillRect/>
          </a:stretch>
        </p:blipFill>
        <p:spPr>
          <a:xfrm>
            <a:off x="1229975" y="1382652"/>
            <a:ext cx="6684051" cy="2378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Duplicate data</a:t>
            </a:r>
            <a:endParaRPr/>
          </a:p>
        </p:txBody>
      </p:sp>
      <p:sp>
        <p:nvSpPr>
          <p:cNvPr id="445" name="Google Shape;445;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happens if we have two people with the same name in our database?  Does it matter if the name is “John Smith” vs. “Fifer Testudo”?</a:t>
            </a:r>
            <a:endParaRPr/>
          </a:p>
          <a:p>
            <a:pPr indent="-342900" lvl="0" marL="457200" rtl="0" algn="l">
              <a:spcBef>
                <a:spcPts val="0"/>
              </a:spcBef>
              <a:spcAft>
                <a:spcPts val="0"/>
              </a:spcAft>
              <a:buSzPts val="1800"/>
              <a:buChar char="●"/>
            </a:pPr>
            <a:r>
              <a:rPr lang="en"/>
              <a:t>If two people on the same QUEST team submit the team deliverable, which one should we accept?</a:t>
            </a:r>
            <a:endParaRPr/>
          </a:p>
        </p:txBody>
      </p:sp>
      <p:graphicFrame>
        <p:nvGraphicFramePr>
          <p:cNvPr id="446" name="Google Shape;446;p78"/>
          <p:cNvGraphicFramePr/>
          <p:nvPr/>
        </p:nvGraphicFramePr>
        <p:xfrm>
          <a:off x="952500" y="2769375"/>
          <a:ext cx="3000000" cy="3000000"/>
        </p:xfrm>
        <a:graphic>
          <a:graphicData uri="http://schemas.openxmlformats.org/drawingml/2006/table">
            <a:tbl>
              <a:tblPr>
                <a:noFill/>
                <a:tableStyleId>{F15C56F1-A36E-45BD-936D-8A064D7144C0}</a:tableStyleId>
              </a:tblPr>
              <a:tblGrid>
                <a:gridCol w="3619500"/>
                <a:gridCol w="3619500"/>
              </a:tblGrid>
              <a:tr h="381000">
                <a:tc>
                  <a:txBody>
                    <a:bodyPr/>
                    <a:lstStyle/>
                    <a:p>
                      <a:pPr indent="0" lvl="0" marL="0" rtl="0" algn="l">
                        <a:spcBef>
                          <a:spcPts val="0"/>
                        </a:spcBef>
                        <a:spcAft>
                          <a:spcPts val="0"/>
                        </a:spcAft>
                        <a:buNone/>
                      </a:pPr>
                      <a:r>
                        <a:rPr lang="en"/>
                        <a:t>Submission 1</a:t>
                      </a:r>
                      <a:endParaRPr/>
                    </a:p>
                  </a:txBody>
                  <a:tcPr marT="91425" marB="91425" marR="91425" marL="91425"/>
                </a:tc>
                <a:tc>
                  <a:txBody>
                    <a:bodyPr/>
                    <a:lstStyle/>
                    <a:p>
                      <a:pPr indent="0" lvl="0" marL="0" rtl="0" algn="l">
                        <a:spcBef>
                          <a:spcPts val="0"/>
                        </a:spcBef>
                        <a:spcAft>
                          <a:spcPts val="0"/>
                        </a:spcAft>
                        <a:buNone/>
                      </a:pPr>
                      <a:r>
                        <a:rPr lang="en"/>
                        <a:t>Submission 2</a:t>
                      </a:r>
                      <a:endParaRPr/>
                    </a:p>
                  </a:txBody>
                  <a:tcPr marT="91425" marB="91425" marR="91425" marL="91425"/>
                </a:tc>
              </a:tr>
              <a:tr h="381000">
                <a:tc>
                  <a:txBody>
                    <a:bodyPr/>
                    <a:lstStyle/>
                    <a:p>
                      <a:pPr indent="0" lvl="0" marL="0" rtl="0" algn="l">
                        <a:spcBef>
                          <a:spcPts val="0"/>
                        </a:spcBef>
                        <a:spcAft>
                          <a:spcPts val="0"/>
                        </a:spcAft>
                        <a:buNone/>
                      </a:pPr>
                      <a:r>
                        <a:rPr lang="en"/>
                        <a:t>10/1/2020</a:t>
                      </a:r>
                      <a:endParaRPr/>
                    </a:p>
                  </a:txBody>
                  <a:tcPr marT="91425" marB="91425" marR="91425" marL="91425"/>
                </a:tc>
                <a:tc>
                  <a:txBody>
                    <a:bodyPr/>
                    <a:lstStyle/>
                    <a:p>
                      <a:pPr indent="0" lvl="0" marL="0" rtl="0" algn="l">
                        <a:spcBef>
                          <a:spcPts val="0"/>
                        </a:spcBef>
                        <a:spcAft>
                          <a:spcPts val="0"/>
                        </a:spcAft>
                        <a:buNone/>
                      </a:pPr>
                      <a:r>
                        <a:rPr lang="en"/>
                        <a:t>10/1/2020</a:t>
                      </a:r>
                      <a:endParaRPr/>
                    </a:p>
                  </a:txBody>
                  <a:tcPr marT="91425" marB="91425" marR="91425" marL="91425"/>
                </a:tc>
              </a:tr>
              <a:tr h="381000">
                <a:tc>
                  <a:txBody>
                    <a:bodyPr/>
                    <a:lstStyle/>
                    <a:p>
                      <a:pPr indent="0" lvl="0" marL="0" rtl="0" algn="l">
                        <a:spcBef>
                          <a:spcPts val="0"/>
                        </a:spcBef>
                        <a:spcAft>
                          <a:spcPts val="0"/>
                        </a:spcAft>
                        <a:buNone/>
                      </a:pPr>
                      <a:r>
                        <a:rPr lang="en"/>
                        <a:t>11:05pm</a:t>
                      </a:r>
                      <a:endParaRPr/>
                    </a:p>
                  </a:txBody>
                  <a:tcPr marT="91425" marB="91425" marR="91425" marL="91425"/>
                </a:tc>
                <a:tc>
                  <a:txBody>
                    <a:bodyPr/>
                    <a:lstStyle/>
                    <a:p>
                      <a:pPr indent="0" lvl="0" marL="0" rtl="0" algn="l">
                        <a:spcBef>
                          <a:spcPts val="0"/>
                        </a:spcBef>
                        <a:spcAft>
                          <a:spcPts val="0"/>
                        </a:spcAft>
                        <a:buNone/>
                      </a:pPr>
                      <a:r>
                        <a:rPr lang="en"/>
                        <a:t>11:30pm</a:t>
                      </a:r>
                      <a:endParaRPr/>
                    </a:p>
                  </a:txBody>
                  <a:tcPr marT="91425" marB="91425" marR="91425" marL="91425"/>
                </a:tc>
              </a:tr>
              <a:tr h="381000">
                <a:tc>
                  <a:txBody>
                    <a:bodyPr/>
                    <a:lstStyle/>
                    <a:p>
                      <a:pPr indent="0" lvl="0" marL="0" rtl="0" algn="l">
                        <a:spcBef>
                          <a:spcPts val="0"/>
                        </a:spcBef>
                        <a:spcAft>
                          <a:spcPts val="0"/>
                        </a:spcAft>
                        <a:buNone/>
                      </a:pPr>
                      <a:r>
                        <a:rPr lang="en"/>
                        <a:t>15 pages</a:t>
                      </a:r>
                      <a:endParaRPr/>
                    </a:p>
                  </a:txBody>
                  <a:tcPr marT="91425" marB="91425" marR="91425" marL="91425"/>
                </a:tc>
                <a:tc>
                  <a:txBody>
                    <a:bodyPr/>
                    <a:lstStyle/>
                    <a:p>
                      <a:pPr indent="0" lvl="0" marL="0" rtl="0" algn="l">
                        <a:spcBef>
                          <a:spcPts val="0"/>
                        </a:spcBef>
                        <a:spcAft>
                          <a:spcPts val="0"/>
                        </a:spcAft>
                        <a:buNone/>
                      </a:pPr>
                      <a:r>
                        <a:rPr lang="en"/>
                        <a:t>10 pages</a:t>
                      </a:r>
                      <a:endParaRPr/>
                    </a:p>
                  </a:txBody>
                  <a:tcPr marT="91425" marB="91425" marR="91425" marL="91425"/>
                </a:tc>
              </a:tr>
              <a:tr h="381000">
                <a:tc>
                  <a:txBody>
                    <a:bodyPr/>
                    <a:lstStyle/>
                    <a:p>
                      <a:pPr indent="0" lvl="0" marL="0" rtl="0" algn="l">
                        <a:spcBef>
                          <a:spcPts val="0"/>
                        </a:spcBef>
                        <a:spcAft>
                          <a:spcPts val="0"/>
                        </a:spcAft>
                        <a:buNone/>
                      </a:pPr>
                      <a:r>
                        <a:rPr lang="en"/>
                        <a:t>pdf</a:t>
                      </a:r>
                      <a:endParaRPr/>
                    </a:p>
                  </a:txBody>
                  <a:tcPr marT="91425" marB="91425" marR="91425" marL="91425"/>
                </a:tc>
                <a:tc>
                  <a:txBody>
                    <a:bodyPr/>
                    <a:lstStyle/>
                    <a:p>
                      <a:pPr indent="0" lvl="0" marL="0" rtl="0" algn="l">
                        <a:spcBef>
                          <a:spcPts val="0"/>
                        </a:spcBef>
                        <a:spcAft>
                          <a:spcPts val="0"/>
                        </a:spcAft>
                        <a:buNone/>
                      </a:pPr>
                      <a:r>
                        <a:rPr lang="en"/>
                        <a:t>docx</a:t>
                      </a:r>
                      <a:endParaRPr/>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Redundant data</a:t>
            </a:r>
            <a:endParaRPr/>
          </a:p>
        </p:txBody>
      </p:sp>
      <p:sp>
        <p:nvSpPr>
          <p:cNvPr id="452" name="Google Shape;452;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If we have birth date and age in a database, do we need to keep both?</a:t>
            </a:r>
            <a:endParaRPr/>
          </a:p>
          <a:p>
            <a:pPr indent="-317500" lvl="1" marL="914400" rtl="0" algn="l">
              <a:spcBef>
                <a:spcPts val="0"/>
              </a:spcBef>
              <a:spcAft>
                <a:spcPts val="0"/>
              </a:spcAft>
              <a:buSzPts val="1400"/>
              <a:buChar char="○"/>
            </a:pPr>
            <a:r>
              <a:rPr lang="en"/>
              <a:t>If no, which one do we keep?</a:t>
            </a:r>
            <a:endParaRPr/>
          </a:p>
        </p:txBody>
      </p:sp>
      <p:pic>
        <p:nvPicPr>
          <p:cNvPr id="453" name="Google Shape;453;p79"/>
          <p:cNvPicPr preferRelativeResize="0"/>
          <p:nvPr/>
        </p:nvPicPr>
        <p:blipFill>
          <a:blip r:embed="rId3">
            <a:alphaModFix/>
          </a:blip>
          <a:stretch>
            <a:fillRect/>
          </a:stretch>
        </p:blipFill>
        <p:spPr>
          <a:xfrm>
            <a:off x="1894475" y="2217225"/>
            <a:ext cx="4972050" cy="2647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80"/>
          <p:cNvPicPr preferRelativeResize="0"/>
          <p:nvPr/>
        </p:nvPicPr>
        <p:blipFill>
          <a:blip r:embed="rId3">
            <a:alphaModFix/>
          </a:blip>
          <a:stretch>
            <a:fillRect/>
          </a:stretch>
        </p:blipFill>
        <p:spPr>
          <a:xfrm>
            <a:off x="1708850" y="667450"/>
            <a:ext cx="5726301" cy="380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390</a:t>
            </a:r>
            <a:endParaRPr/>
          </a:p>
        </p:txBody>
      </p:sp>
      <p:sp>
        <p:nvSpPr>
          <p:cNvPr id="117" name="Google Shape;11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Disruptive technologies</a:t>
            </a:r>
            <a:endParaRPr/>
          </a:p>
          <a:p>
            <a:pPr indent="-342900" lvl="0" marL="457200" rtl="0" algn="l">
              <a:spcBef>
                <a:spcPts val="0"/>
              </a:spcBef>
              <a:spcAft>
                <a:spcPts val="0"/>
              </a:spcAft>
              <a:buSzPts val="1800"/>
              <a:buChar char="●"/>
            </a:pPr>
            <a:r>
              <a:rPr lang="en"/>
              <a:t>Extrapolation</a:t>
            </a:r>
            <a:endParaRPr/>
          </a:p>
          <a:p>
            <a:pPr indent="-342900" lvl="0" marL="457200" rtl="0" algn="l">
              <a:spcBef>
                <a:spcPts val="0"/>
              </a:spcBef>
              <a:spcAft>
                <a:spcPts val="0"/>
              </a:spcAft>
              <a:buSzPts val="1800"/>
              <a:buChar char="●"/>
            </a:pPr>
            <a:r>
              <a:rPr lang="en"/>
              <a:t>Culture and context</a:t>
            </a:r>
            <a:endParaRPr/>
          </a:p>
          <a:p>
            <a:pPr indent="-342900" lvl="0" marL="457200" rtl="0" algn="l">
              <a:spcBef>
                <a:spcPts val="0"/>
              </a:spcBef>
              <a:spcAft>
                <a:spcPts val="0"/>
              </a:spcAft>
              <a:buSzPts val="1800"/>
              <a:buChar char="●"/>
            </a:pPr>
            <a:r>
              <a:rPr lang="en"/>
              <a:t>Thinking globally</a:t>
            </a:r>
            <a:endParaRPr/>
          </a:p>
          <a:p>
            <a:pPr indent="-342900" lvl="0" marL="457200" rtl="0" algn="l">
              <a:spcBef>
                <a:spcPts val="0"/>
              </a:spcBef>
              <a:spcAft>
                <a:spcPts val="0"/>
              </a:spcAft>
              <a:buSzPts val="1800"/>
              <a:buChar char="●"/>
            </a:pPr>
            <a:r>
              <a:rPr lang="en"/>
              <a:t>Feedback loops</a:t>
            </a:r>
            <a:endParaRPr/>
          </a:p>
          <a:p>
            <a:pPr indent="-342900" lvl="0" marL="457200" rtl="0" algn="l">
              <a:spcBef>
                <a:spcPts val="0"/>
              </a:spcBef>
              <a:spcAft>
                <a:spcPts val="0"/>
              </a:spcAft>
              <a:buSzPts val="1800"/>
              <a:buChar char="●"/>
            </a:pPr>
            <a:r>
              <a:rPr lang="en"/>
              <a:t>System Dynamics</a:t>
            </a:r>
            <a:endParaRPr/>
          </a:p>
          <a:p>
            <a:pPr indent="-342900" lvl="0" marL="457200" rtl="0" algn="l">
              <a:spcBef>
                <a:spcPts val="0"/>
              </a:spcBef>
              <a:spcAft>
                <a:spcPts val="0"/>
              </a:spcAft>
              <a:buSzPts val="1800"/>
              <a:buChar char="●"/>
            </a:pPr>
            <a:r>
              <a:rPr lang="en"/>
              <a:t>Change management</a:t>
            </a:r>
            <a:endParaRPr/>
          </a:p>
          <a:p>
            <a:pPr indent="-342900" lvl="0" marL="457200" rtl="0" algn="l">
              <a:spcBef>
                <a:spcPts val="0"/>
              </a:spcBef>
              <a:spcAft>
                <a:spcPts val="0"/>
              </a:spcAft>
              <a:buSzPts val="1800"/>
              <a:buChar char="●"/>
            </a:pPr>
            <a:r>
              <a:rPr lang="en"/>
              <a:t>Embracing complexity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1"/>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3600"/>
              <a:buFont typeface="Century Gothic"/>
              <a:buNone/>
            </a:pPr>
            <a:r>
              <a:rPr lang="en"/>
              <a:t>Normality of Observation</a:t>
            </a:r>
            <a:endParaRPr/>
          </a:p>
        </p:txBody>
      </p:sp>
      <p:pic>
        <p:nvPicPr>
          <p:cNvPr id="464" name="Google Shape;464;p81"/>
          <p:cNvPicPr preferRelativeResize="0"/>
          <p:nvPr>
            <p:ph idx="1" type="body"/>
          </p:nvPr>
        </p:nvPicPr>
        <p:blipFill rotWithShape="1">
          <a:blip r:embed="rId3">
            <a:alphaModFix/>
          </a:blip>
          <a:srcRect b="0" l="0" r="0" t="0"/>
          <a:stretch/>
        </p:blipFill>
        <p:spPr>
          <a:xfrm>
            <a:off x="2264951" y="1577579"/>
            <a:ext cx="4614000" cy="2949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82"/>
          <p:cNvSpPr txBox="1"/>
          <p:nvPr>
            <p:ph idx="12" type="sldNum"/>
          </p:nvPr>
        </p:nvSpPr>
        <p:spPr>
          <a:xfrm>
            <a:off x="6354343" y="3497413"/>
            <a:ext cx="411600" cy="295200"/>
          </a:xfrm>
          <a:prstGeom prst="rect">
            <a:avLst/>
          </a:prstGeom>
          <a:noFill/>
          <a:ln>
            <a:noFill/>
          </a:ln>
        </p:spPr>
        <p:txBody>
          <a:bodyPr anchorCtr="0" anchor="b" bIns="91425" lIns="91425" spcFirstLastPara="1" rIns="91425" wrap="square" tIns="91425">
            <a:normAutofit fontScale="85000" lnSpcReduction="20000"/>
          </a:bodyPr>
          <a:lstStyle/>
          <a:p>
            <a:pPr indent="0" lvl="0" marL="0" rtl="0" algn="r">
              <a:spcBef>
                <a:spcPts val="0"/>
              </a:spcBef>
              <a:spcAft>
                <a:spcPts val="0"/>
              </a:spcAft>
              <a:buNone/>
            </a:pPr>
            <a:fld id="{00000000-1234-1234-1234-123412341234}" type="slidenum">
              <a:rPr lang="en"/>
              <a:t>‹#›</a:t>
            </a:fld>
            <a:endParaRPr/>
          </a:p>
        </p:txBody>
      </p:sp>
      <p:pic>
        <p:nvPicPr>
          <p:cNvPr id="470" name="Google Shape;470;p82"/>
          <p:cNvPicPr preferRelativeResize="0"/>
          <p:nvPr/>
        </p:nvPicPr>
        <p:blipFill rotWithShape="1">
          <a:blip r:embed="rId3">
            <a:alphaModFix/>
          </a:blip>
          <a:srcRect b="0" l="0" r="0" t="0"/>
          <a:stretch/>
        </p:blipFill>
        <p:spPr>
          <a:xfrm>
            <a:off x="2086834" y="509140"/>
            <a:ext cx="4970339" cy="3706173"/>
          </a:xfrm>
          <a:prstGeom prst="rect">
            <a:avLst/>
          </a:prstGeom>
          <a:noFill/>
          <a:ln>
            <a:noFill/>
          </a:ln>
        </p:spPr>
      </p:pic>
      <p:sp>
        <p:nvSpPr>
          <p:cNvPr id="471" name="Google Shape;471;p82"/>
          <p:cNvSpPr txBox="1"/>
          <p:nvPr/>
        </p:nvSpPr>
        <p:spPr>
          <a:xfrm>
            <a:off x="1347975" y="4558100"/>
            <a:ext cx="72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rule of thumb -0.8 to 0.8 for skewness and -3.0 to 3.0 for kurtosis.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3"/>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Skewness, Kurtosis</a:t>
            </a:r>
            <a:endParaRPr/>
          </a:p>
        </p:txBody>
      </p:sp>
      <p:sp>
        <p:nvSpPr>
          <p:cNvPr id="478" name="Google Shape;478;p83"/>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479" name="Google Shape;479;p83"/>
          <p:cNvPicPr preferRelativeResize="0"/>
          <p:nvPr/>
        </p:nvPicPr>
        <p:blipFill rotWithShape="1">
          <a:blip r:embed="rId3">
            <a:alphaModFix/>
          </a:blip>
          <a:srcRect b="0" l="0" r="0" t="0"/>
          <a:stretch/>
        </p:blipFill>
        <p:spPr>
          <a:xfrm>
            <a:off x="603362" y="1980050"/>
            <a:ext cx="4248150" cy="1514475"/>
          </a:xfrm>
          <a:prstGeom prst="rect">
            <a:avLst/>
          </a:prstGeom>
          <a:noFill/>
          <a:ln>
            <a:noFill/>
          </a:ln>
        </p:spPr>
      </p:pic>
      <p:sp>
        <p:nvSpPr>
          <p:cNvPr id="480" name="Google Shape;480;p83"/>
          <p:cNvSpPr txBox="1"/>
          <p:nvPr/>
        </p:nvSpPr>
        <p:spPr>
          <a:xfrm>
            <a:off x="1269124" y="1749973"/>
            <a:ext cx="855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Left skewed</a:t>
            </a:r>
            <a:endParaRPr sz="1100"/>
          </a:p>
        </p:txBody>
      </p:sp>
      <p:sp>
        <p:nvSpPr>
          <p:cNvPr id="481" name="Google Shape;481;p83"/>
          <p:cNvSpPr txBox="1"/>
          <p:nvPr/>
        </p:nvSpPr>
        <p:spPr>
          <a:xfrm>
            <a:off x="3220349" y="1749218"/>
            <a:ext cx="9453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Right skewed</a:t>
            </a:r>
            <a:endParaRPr sz="1100"/>
          </a:p>
        </p:txBody>
      </p:sp>
      <p:pic>
        <p:nvPicPr>
          <p:cNvPr descr="Kurtosis (K) | Vose Software" id="482" name="Google Shape;482;p83"/>
          <p:cNvPicPr preferRelativeResize="0"/>
          <p:nvPr/>
        </p:nvPicPr>
        <p:blipFill rotWithShape="1">
          <a:blip r:embed="rId4">
            <a:alphaModFix/>
          </a:blip>
          <a:srcRect b="0" l="0" r="0" t="0"/>
          <a:stretch/>
        </p:blipFill>
        <p:spPr>
          <a:xfrm>
            <a:off x="5559477" y="1775827"/>
            <a:ext cx="2981162" cy="171869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4"/>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500"/>
              <a:buFont typeface="Avenir"/>
              <a:buNone/>
            </a:pPr>
            <a:r>
              <a:rPr lang="en"/>
              <a:t>Log and Exponential Transformations</a:t>
            </a:r>
            <a:endParaRPr/>
          </a:p>
        </p:txBody>
      </p:sp>
      <p:sp>
        <p:nvSpPr>
          <p:cNvPr id="488" name="Google Shape;488;p84"/>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165100" lvl="0" marL="342900" rtl="0" algn="l">
              <a:lnSpc>
                <a:spcPct val="100000"/>
              </a:lnSpc>
              <a:spcBef>
                <a:spcPts val="700"/>
              </a:spcBef>
              <a:spcAft>
                <a:spcPts val="0"/>
              </a:spcAft>
              <a:buSzPts val="1300"/>
              <a:buFont typeface="Century Gothic"/>
              <a:buNone/>
            </a:pPr>
            <a:r>
              <a:t/>
            </a:r>
            <a:endParaRPr/>
          </a:p>
        </p:txBody>
      </p:sp>
      <p:sp>
        <p:nvSpPr>
          <p:cNvPr id="489" name="Google Shape;489;p84"/>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descr="What they don't tell you about regression analysis—ArcGIS Pro |  Documentation" id="490" name="Google Shape;490;p84"/>
          <p:cNvPicPr preferRelativeResize="0"/>
          <p:nvPr/>
        </p:nvPicPr>
        <p:blipFill rotWithShape="1">
          <a:blip r:embed="rId3">
            <a:alphaModFix/>
          </a:blip>
          <a:srcRect b="0" l="0" r="0" t="0"/>
          <a:stretch/>
        </p:blipFill>
        <p:spPr>
          <a:xfrm>
            <a:off x="2476500" y="1354365"/>
            <a:ext cx="4191000" cy="31718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85"/>
          <p:cNvPicPr preferRelativeResize="0"/>
          <p:nvPr/>
        </p:nvPicPr>
        <p:blipFill>
          <a:blip r:embed="rId3">
            <a:alphaModFix/>
          </a:blip>
          <a:stretch>
            <a:fillRect/>
          </a:stretch>
        </p:blipFill>
        <p:spPr>
          <a:xfrm>
            <a:off x="1544913" y="152400"/>
            <a:ext cx="6054164" cy="48387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transformations</a:t>
            </a:r>
            <a:endParaRPr/>
          </a:p>
        </p:txBody>
      </p:sp>
      <p:sp>
        <p:nvSpPr>
          <p:cNvPr id="501" name="Google Shape;501;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Patterns for matching</a:t>
            </a:r>
            <a:endParaRPr/>
          </a:p>
          <a:p>
            <a:pPr indent="0" lvl="0" marL="0" rtl="0" algn="l">
              <a:spcBef>
                <a:spcPts val="1200"/>
              </a:spcBef>
              <a:spcAft>
                <a:spcPts val="0"/>
              </a:spcAft>
              <a:buNone/>
            </a:pPr>
            <a:r>
              <a:rPr lang="en"/>
              <a:t>Handwriting recognition</a:t>
            </a:r>
            <a:endParaRPr/>
          </a:p>
          <a:p>
            <a:pPr indent="0" lvl="0" marL="0" rtl="0" algn="l">
              <a:spcBef>
                <a:spcPts val="1200"/>
              </a:spcBef>
              <a:spcAft>
                <a:spcPts val="0"/>
              </a:spcAft>
              <a:buNone/>
            </a:pPr>
            <a:r>
              <a:rPr lang="en"/>
              <a:t>Optical Character Recognition</a:t>
            </a:r>
            <a:endParaRPr/>
          </a:p>
          <a:p>
            <a:pPr indent="0" lvl="0" marL="0" rtl="0" algn="l">
              <a:spcBef>
                <a:spcPts val="1200"/>
              </a:spcBef>
              <a:spcAft>
                <a:spcPts val="12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87"/>
          <p:cNvPicPr preferRelativeResize="0"/>
          <p:nvPr/>
        </p:nvPicPr>
        <p:blipFill>
          <a:blip r:embed="rId3">
            <a:alphaModFix/>
          </a:blip>
          <a:stretch>
            <a:fillRect/>
          </a:stretch>
        </p:blipFill>
        <p:spPr>
          <a:xfrm>
            <a:off x="1482675" y="152400"/>
            <a:ext cx="6178650" cy="483870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88"/>
          <p:cNvPicPr preferRelativeResize="0"/>
          <p:nvPr/>
        </p:nvPicPr>
        <p:blipFill>
          <a:blip r:embed="rId3">
            <a:alphaModFix/>
          </a:blip>
          <a:stretch>
            <a:fillRect/>
          </a:stretch>
        </p:blipFill>
        <p:spPr>
          <a:xfrm>
            <a:off x="152400" y="255825"/>
            <a:ext cx="8839199" cy="463184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9"/>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1400"/>
              <a:buNone/>
            </a:pPr>
            <a:r>
              <a:rPr lang="en"/>
              <a:t>Dummy Variables</a:t>
            </a:r>
            <a:endParaRPr/>
          </a:p>
        </p:txBody>
      </p:sp>
      <p:sp>
        <p:nvSpPr>
          <p:cNvPr id="517" name="Google Shape;517;p89"/>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254000" lvl="0" marL="342900" rtl="0" algn="l">
              <a:lnSpc>
                <a:spcPct val="100000"/>
              </a:lnSpc>
              <a:spcBef>
                <a:spcPts val="700"/>
              </a:spcBef>
              <a:spcAft>
                <a:spcPts val="0"/>
              </a:spcAft>
              <a:buSzPts val="1400"/>
              <a:buChar char="●"/>
            </a:pPr>
            <a:r>
              <a:rPr lang="en"/>
              <a:t>Make sure to use dummy variables for categorical variables</a:t>
            </a:r>
            <a:endParaRPr/>
          </a:p>
          <a:p>
            <a:pPr indent="-254000" lvl="1" marL="685800" rtl="0" algn="l">
              <a:lnSpc>
                <a:spcPct val="100000"/>
              </a:lnSpc>
              <a:spcBef>
                <a:spcPts val="400"/>
              </a:spcBef>
              <a:spcAft>
                <a:spcPts val="0"/>
              </a:spcAft>
              <a:buSzPts val="1400"/>
              <a:buChar char="◦"/>
            </a:pPr>
            <a:r>
              <a:rPr lang="en"/>
              <a:t>Number of dummies = # of groups -1</a:t>
            </a:r>
            <a:endParaRPr/>
          </a:p>
          <a:p>
            <a:pPr indent="-254000" lvl="1" marL="685800" rtl="0" algn="l">
              <a:lnSpc>
                <a:spcPct val="100000"/>
              </a:lnSpc>
              <a:spcBef>
                <a:spcPts val="400"/>
              </a:spcBef>
              <a:spcAft>
                <a:spcPts val="0"/>
              </a:spcAft>
              <a:buSzPts val="1400"/>
              <a:buChar char="◦"/>
            </a:pPr>
            <a:r>
              <a:rPr lang="en"/>
              <a:t>E.g. if year = {freshman, sophomore, junior, and senior}, then you need three dummy variables</a:t>
            </a:r>
            <a:endParaRPr/>
          </a:p>
          <a:p>
            <a:pPr indent="-254000" lvl="0" marL="342900" rtl="0" algn="l">
              <a:lnSpc>
                <a:spcPct val="100000"/>
              </a:lnSpc>
              <a:spcBef>
                <a:spcPts val="700"/>
              </a:spcBef>
              <a:spcAft>
                <a:spcPts val="0"/>
              </a:spcAft>
              <a:buSzPts val="1400"/>
              <a:buChar char="●"/>
            </a:pPr>
            <a:r>
              <a:rPr lang="en" sz="1800"/>
              <a:t>Often used in control variables</a:t>
            </a:r>
            <a:endParaRPr/>
          </a:p>
          <a:p>
            <a:pPr indent="-254000" lvl="1" marL="685800" rtl="0" algn="l">
              <a:lnSpc>
                <a:spcPct val="100000"/>
              </a:lnSpc>
              <a:spcBef>
                <a:spcPts val="400"/>
              </a:spcBef>
              <a:spcAft>
                <a:spcPts val="0"/>
              </a:spcAft>
              <a:buSzPts val="1400"/>
              <a:buChar char="◦"/>
            </a:pPr>
            <a:r>
              <a:rPr lang="en"/>
              <a:t>E.g. controlling for gender</a:t>
            </a:r>
            <a:endParaRPr/>
          </a:p>
        </p:txBody>
      </p:sp>
      <p:sp>
        <p:nvSpPr>
          <p:cNvPr id="518" name="Google Shape;518;p89"/>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90"/>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1400"/>
              <a:buNone/>
            </a:pPr>
            <a:r>
              <a:rPr lang="en"/>
              <a:t>Dummy Variables</a:t>
            </a:r>
            <a:endParaRPr/>
          </a:p>
        </p:txBody>
      </p:sp>
      <p:sp>
        <p:nvSpPr>
          <p:cNvPr id="524" name="Google Shape;524;p90"/>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254000" lvl="0" marL="342900" rtl="0" algn="l">
              <a:lnSpc>
                <a:spcPct val="100000"/>
              </a:lnSpc>
              <a:spcBef>
                <a:spcPts val="700"/>
              </a:spcBef>
              <a:spcAft>
                <a:spcPts val="0"/>
              </a:spcAft>
              <a:buSzPts val="1400"/>
              <a:buChar char="●"/>
            </a:pPr>
            <a:r>
              <a:rPr lang="en"/>
              <a:t>Make sure to use dummy variables for categorical variables</a:t>
            </a:r>
            <a:endParaRPr/>
          </a:p>
          <a:p>
            <a:pPr indent="-254000" lvl="1" marL="685800" rtl="0" algn="l">
              <a:lnSpc>
                <a:spcPct val="100000"/>
              </a:lnSpc>
              <a:spcBef>
                <a:spcPts val="400"/>
              </a:spcBef>
              <a:spcAft>
                <a:spcPts val="0"/>
              </a:spcAft>
              <a:buSzPts val="1400"/>
              <a:buChar char="◦"/>
            </a:pPr>
            <a:r>
              <a:rPr lang="en"/>
              <a:t>Number of dummies = # of groups -1</a:t>
            </a:r>
            <a:endParaRPr/>
          </a:p>
          <a:p>
            <a:pPr indent="-254000" lvl="1" marL="685800" rtl="0" algn="l">
              <a:lnSpc>
                <a:spcPct val="100000"/>
              </a:lnSpc>
              <a:spcBef>
                <a:spcPts val="400"/>
              </a:spcBef>
              <a:spcAft>
                <a:spcPts val="0"/>
              </a:spcAft>
              <a:buSzPts val="1400"/>
              <a:buChar char="◦"/>
            </a:pPr>
            <a:r>
              <a:rPr lang="en"/>
              <a:t>E.g. if year = {freshman, sophomore, junior, and senior}, then you need three dummy variables</a:t>
            </a:r>
            <a:endParaRPr/>
          </a:p>
          <a:p>
            <a:pPr indent="-254000" lvl="0" marL="342900" rtl="0" algn="l">
              <a:lnSpc>
                <a:spcPct val="100000"/>
              </a:lnSpc>
              <a:spcBef>
                <a:spcPts val="700"/>
              </a:spcBef>
              <a:spcAft>
                <a:spcPts val="0"/>
              </a:spcAft>
              <a:buSzPts val="1400"/>
              <a:buChar char="●"/>
            </a:pPr>
            <a:r>
              <a:rPr lang="en" sz="1800"/>
              <a:t>Often used in control variables</a:t>
            </a:r>
            <a:endParaRPr/>
          </a:p>
          <a:p>
            <a:pPr indent="-254000" lvl="1" marL="685800" rtl="0" algn="l">
              <a:lnSpc>
                <a:spcPct val="100000"/>
              </a:lnSpc>
              <a:spcBef>
                <a:spcPts val="400"/>
              </a:spcBef>
              <a:spcAft>
                <a:spcPts val="0"/>
              </a:spcAft>
              <a:buSzPts val="1400"/>
              <a:buChar char="◦"/>
            </a:pPr>
            <a:r>
              <a:rPr lang="en"/>
              <a:t>E.g. controlling for gender</a:t>
            </a:r>
            <a:endParaRPr/>
          </a:p>
        </p:txBody>
      </p:sp>
      <p:sp>
        <p:nvSpPr>
          <p:cNvPr id="525" name="Google Shape;525;p90"/>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490</a:t>
            </a:r>
            <a:endParaRPr/>
          </a:p>
        </p:txBody>
      </p:sp>
      <p:sp>
        <p:nvSpPr>
          <p:cNvPr id="123" name="Google Shape;12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Capstone QUEST Experience</a:t>
            </a:r>
            <a:endParaRPr/>
          </a:p>
          <a:p>
            <a:pPr indent="-342900" lvl="0" marL="457200" rtl="0" algn="l">
              <a:spcBef>
                <a:spcPts val="0"/>
              </a:spcBef>
              <a:spcAft>
                <a:spcPts val="0"/>
              </a:spcAft>
              <a:buSzPts val="1800"/>
              <a:buChar char="●"/>
            </a:pPr>
            <a:r>
              <a:rPr lang="en"/>
              <a:t>Your toolkit is heavy but still incomplete</a:t>
            </a:r>
            <a:endParaRPr/>
          </a:p>
          <a:p>
            <a:pPr indent="-342900" lvl="0" marL="457200" rtl="0" algn="l">
              <a:spcBef>
                <a:spcPts val="0"/>
              </a:spcBef>
              <a:spcAft>
                <a:spcPts val="0"/>
              </a:spcAft>
              <a:buSzPts val="1800"/>
              <a:buChar char="●"/>
            </a:pPr>
            <a:r>
              <a:rPr lang="en"/>
              <a:t>What tools will you use?</a:t>
            </a:r>
            <a:endParaRPr/>
          </a:p>
          <a:p>
            <a:pPr indent="0" lvl="0" marL="0" rtl="0" algn="l">
              <a:spcBef>
                <a:spcPts val="1200"/>
              </a:spcBef>
              <a:spcAft>
                <a:spcPts val="12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91"/>
          <p:cNvPicPr preferRelativeResize="0"/>
          <p:nvPr/>
        </p:nvPicPr>
        <p:blipFill>
          <a:blip r:embed="rId3">
            <a:alphaModFix/>
          </a:blip>
          <a:stretch>
            <a:fillRect/>
          </a:stretch>
        </p:blipFill>
        <p:spPr>
          <a:xfrm>
            <a:off x="1482675" y="152400"/>
            <a:ext cx="6178650" cy="483870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Natural Language Processing</a:t>
            </a:r>
            <a:endParaRPr/>
          </a:p>
        </p:txBody>
      </p:sp>
      <p:sp>
        <p:nvSpPr>
          <p:cNvPr id="536" name="Google Shape;536;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 can a new product development team use Amazon reviews to design new products?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93">
            <a:hlinkClick r:id="rId3"/>
          </p:cNvPr>
          <p:cNvPicPr preferRelativeResize="0"/>
          <p:nvPr/>
        </p:nvPicPr>
        <p:blipFill>
          <a:blip r:embed="rId4">
            <a:alphaModFix/>
          </a:blip>
          <a:stretch>
            <a:fillRect/>
          </a:stretch>
        </p:blipFill>
        <p:spPr>
          <a:xfrm>
            <a:off x="2217600" y="152400"/>
            <a:ext cx="4708801" cy="48386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 Techniques of NLP</a:t>
            </a:r>
            <a:endParaRPr/>
          </a:p>
        </p:txBody>
      </p:sp>
      <p:sp>
        <p:nvSpPr>
          <p:cNvPr id="547" name="Google Shape;547;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Remove stopwords</a:t>
            </a:r>
            <a:endParaRPr/>
          </a:p>
          <a:p>
            <a:pPr indent="-342900" lvl="0" marL="457200" rtl="0" algn="l">
              <a:spcBef>
                <a:spcPts val="0"/>
              </a:spcBef>
              <a:spcAft>
                <a:spcPts val="0"/>
              </a:spcAft>
              <a:buSzPts val="1800"/>
              <a:buChar char="●"/>
            </a:pPr>
            <a:r>
              <a:rPr lang="en"/>
              <a:t>Create stems of words (i.e. remove prefix and suffix)</a:t>
            </a:r>
            <a:endParaRPr/>
          </a:p>
          <a:p>
            <a:pPr indent="-342900" lvl="0" marL="457200" rtl="0" algn="l">
              <a:spcBef>
                <a:spcPts val="0"/>
              </a:spcBef>
              <a:spcAft>
                <a:spcPts val="0"/>
              </a:spcAft>
              <a:buSzPts val="1800"/>
              <a:buChar char="●"/>
            </a:pPr>
            <a:r>
              <a:rPr lang="en"/>
              <a:t>Lemmatize the words (i.e. move synonyms to the same root)</a:t>
            </a:r>
            <a:endParaRPr/>
          </a:p>
          <a:p>
            <a:pPr indent="-342900" lvl="0" marL="457200" rtl="0" algn="l">
              <a:spcBef>
                <a:spcPts val="0"/>
              </a:spcBef>
              <a:spcAft>
                <a:spcPts val="0"/>
              </a:spcAft>
              <a:buSzPts val="1800"/>
              <a:buChar char="●"/>
            </a:pPr>
            <a:r>
              <a:rPr lang="en"/>
              <a:t>Consider tuples of words</a:t>
            </a:r>
            <a:endParaRPr/>
          </a:p>
          <a:p>
            <a:pPr indent="-342900" lvl="0" marL="457200" rtl="0" algn="l">
              <a:spcBef>
                <a:spcPts val="0"/>
              </a:spcBef>
              <a:spcAft>
                <a:spcPts val="0"/>
              </a:spcAft>
              <a:buSzPts val="1800"/>
              <a:buChar char="●"/>
            </a:pPr>
            <a:r>
              <a:rPr lang="en"/>
              <a:t>Transform words into numbers (dummy encoding, gensim, …)</a:t>
            </a:r>
            <a:endParaRPr/>
          </a:p>
          <a:p>
            <a:pPr indent="0" lvl="0" marL="457200" rtl="0" algn="l">
              <a:spcBef>
                <a:spcPts val="1200"/>
              </a:spcBef>
              <a:spcAft>
                <a:spcPts val="12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5. Team Presentations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Presentation Content</a:t>
            </a:r>
            <a:endParaRPr/>
          </a:p>
        </p:txBody>
      </p:sp>
      <p:sp>
        <p:nvSpPr>
          <p:cNvPr id="558" name="Google Shape;558;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Who is your client?</a:t>
            </a:r>
            <a:endParaRPr/>
          </a:p>
          <a:p>
            <a:pPr indent="-342900" lvl="0" marL="457200" rtl="0" algn="l">
              <a:spcBef>
                <a:spcPts val="0"/>
              </a:spcBef>
              <a:spcAft>
                <a:spcPts val="0"/>
              </a:spcAft>
              <a:buSzPts val="1800"/>
              <a:buChar char="●"/>
            </a:pPr>
            <a:r>
              <a:rPr lang="en"/>
              <a:t>How does your client use data?</a:t>
            </a:r>
            <a:endParaRPr/>
          </a:p>
          <a:p>
            <a:pPr indent="-342900" lvl="0" marL="457200" rtl="0" algn="l">
              <a:spcBef>
                <a:spcPts val="0"/>
              </a:spcBef>
              <a:spcAft>
                <a:spcPts val="0"/>
              </a:spcAft>
              <a:buSzPts val="1800"/>
              <a:buChar char="●"/>
            </a:pPr>
            <a:r>
              <a:rPr lang="en"/>
              <a:t>What questions does your client want to answer?</a:t>
            </a:r>
            <a:endParaRPr/>
          </a:p>
          <a:p>
            <a:pPr indent="-342900" lvl="0" marL="457200" rtl="0" algn="l">
              <a:spcBef>
                <a:spcPts val="0"/>
              </a:spcBef>
              <a:spcAft>
                <a:spcPts val="0"/>
              </a:spcAft>
              <a:buSzPts val="1800"/>
              <a:buChar char="●"/>
            </a:pPr>
            <a:r>
              <a:rPr lang="en"/>
              <a:t>What type of data will your client share with you?</a:t>
            </a:r>
            <a:endParaRPr/>
          </a:p>
          <a:p>
            <a:pPr indent="-342900" lvl="0" marL="457200" rtl="0" algn="l">
              <a:spcBef>
                <a:spcPts val="0"/>
              </a:spcBef>
              <a:spcAft>
                <a:spcPts val="0"/>
              </a:spcAft>
              <a:buSzPts val="1800"/>
              <a:buChar char="●"/>
            </a:pPr>
            <a:r>
              <a:rPr lang="en"/>
              <a:t>Have you encountered any data quality issues?</a:t>
            </a:r>
            <a:endParaRPr/>
          </a:p>
          <a:p>
            <a:pPr indent="-342900" lvl="0" marL="457200" rtl="0" algn="l">
              <a:spcBef>
                <a:spcPts val="0"/>
              </a:spcBef>
              <a:spcAft>
                <a:spcPts val="0"/>
              </a:spcAft>
              <a:buSzPts val="1800"/>
              <a:buChar char="●"/>
            </a:pPr>
            <a:r>
              <a:rPr lang="en"/>
              <a:t>Can you share with us any descriptive statistics?</a:t>
            </a:r>
            <a:endParaRPr/>
          </a:p>
          <a:p>
            <a:pPr indent="-342900" lvl="0" marL="457200" rtl="0" algn="l">
              <a:spcBef>
                <a:spcPts val="0"/>
              </a:spcBef>
              <a:spcAft>
                <a:spcPts val="0"/>
              </a:spcAft>
              <a:buSzPts val="1800"/>
              <a:buChar char="●"/>
            </a:pPr>
            <a:r>
              <a:rPr lang="en"/>
              <a:t>How does the qualitative data mesh with the quantitative data?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6</a:t>
            </a:r>
            <a:r>
              <a:rPr lang="en"/>
              <a:t>. Data Exploration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Visit from Tuscany Consulting</a:t>
            </a:r>
            <a:endParaRPr/>
          </a:p>
        </p:txBody>
      </p:sp>
      <p:sp>
        <p:nvSpPr>
          <p:cNvPr id="569" name="Google Shape;569;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can you consider several variables at once in creating a ranking</a:t>
            </a:r>
            <a:endParaRPr/>
          </a:p>
          <a:p>
            <a:pPr indent="-342900" lvl="0" marL="457200" rtl="0" algn="l">
              <a:spcBef>
                <a:spcPts val="0"/>
              </a:spcBef>
              <a:spcAft>
                <a:spcPts val="0"/>
              </a:spcAft>
              <a:buSzPts val="1800"/>
              <a:buChar char="●"/>
            </a:pPr>
            <a:r>
              <a:rPr lang="en"/>
              <a:t>Warm-up:  How can you look at the markets to sell snow shovels?</a:t>
            </a:r>
            <a:endParaRPr/>
          </a:p>
          <a:p>
            <a:pPr indent="-317500" lvl="1" marL="914400" rtl="0" algn="l">
              <a:spcBef>
                <a:spcPts val="0"/>
              </a:spcBef>
              <a:spcAft>
                <a:spcPts val="0"/>
              </a:spcAft>
              <a:buSzPts val="1400"/>
              <a:buChar char="○"/>
            </a:pPr>
            <a:r>
              <a:rPr lang="en"/>
              <a:t>Weather</a:t>
            </a:r>
            <a:endParaRPr/>
          </a:p>
          <a:p>
            <a:pPr indent="-317500" lvl="1" marL="914400" rtl="0" algn="l">
              <a:spcBef>
                <a:spcPts val="0"/>
              </a:spcBef>
              <a:spcAft>
                <a:spcPts val="0"/>
              </a:spcAft>
              <a:buSzPts val="1400"/>
              <a:buChar char="○"/>
            </a:pPr>
            <a:r>
              <a:rPr lang="en"/>
              <a:t>Demand</a:t>
            </a:r>
            <a:endParaRPr/>
          </a:p>
          <a:p>
            <a:pPr indent="-317500" lvl="1" marL="914400" rtl="0" algn="l">
              <a:spcBef>
                <a:spcPts val="0"/>
              </a:spcBef>
              <a:spcAft>
                <a:spcPts val="0"/>
              </a:spcAft>
              <a:buSzPts val="1400"/>
              <a:buChar char="○"/>
            </a:pPr>
            <a:r>
              <a:rPr lang="en"/>
              <a:t>Competition</a:t>
            </a:r>
            <a:endParaRPr/>
          </a:p>
          <a:p>
            <a:pPr indent="-317500" lvl="1" marL="914400" rtl="0" algn="l">
              <a:spcBef>
                <a:spcPts val="0"/>
              </a:spcBef>
              <a:spcAft>
                <a:spcPts val="0"/>
              </a:spcAft>
              <a:buSzPts val="1400"/>
              <a:buChar char="○"/>
            </a:pPr>
            <a:r>
              <a:rPr lang="en"/>
              <a:t>…</a:t>
            </a:r>
            <a:endParaRPr/>
          </a:p>
          <a:p>
            <a:pPr indent="-342900" lvl="0" marL="457200" rtl="0" algn="l">
              <a:spcBef>
                <a:spcPts val="0"/>
              </a:spcBef>
              <a:spcAft>
                <a:spcPts val="0"/>
              </a:spcAft>
              <a:buSzPts val="1800"/>
              <a:buChar char="●"/>
            </a:pPr>
            <a:r>
              <a:rPr lang="en"/>
              <a:t>Exercise:  Where should a nursing school expand to a new location?</a:t>
            </a:r>
            <a:endParaRPr/>
          </a:p>
          <a:p>
            <a:pPr indent="-317500" lvl="1" marL="914400" rtl="0" algn="l">
              <a:spcBef>
                <a:spcPts val="0"/>
              </a:spcBef>
              <a:spcAft>
                <a:spcPts val="0"/>
              </a:spcAft>
              <a:buSzPts val="1400"/>
              <a:buChar char="○"/>
            </a:pPr>
            <a:r>
              <a:rPr lang="en"/>
              <a:t>Need</a:t>
            </a:r>
            <a:endParaRPr/>
          </a:p>
          <a:p>
            <a:pPr indent="-317500" lvl="1" marL="914400" rtl="0" algn="l">
              <a:spcBef>
                <a:spcPts val="0"/>
              </a:spcBef>
              <a:spcAft>
                <a:spcPts val="0"/>
              </a:spcAft>
              <a:buSzPts val="1400"/>
              <a:buChar char="○"/>
            </a:pPr>
            <a:r>
              <a:rPr lang="en"/>
              <a:t>Supply</a:t>
            </a:r>
            <a:endParaRPr/>
          </a:p>
          <a:p>
            <a:pPr indent="-317500" lvl="1" marL="914400" rtl="0" algn="l">
              <a:spcBef>
                <a:spcPts val="0"/>
              </a:spcBef>
              <a:spcAft>
                <a:spcPts val="0"/>
              </a:spcAft>
              <a:buSzPts val="1400"/>
              <a:buChar char="○"/>
            </a:pPr>
            <a:r>
              <a:rPr lang="en"/>
              <a:t>Demographics</a:t>
            </a:r>
            <a:endParaRPr/>
          </a:p>
          <a:p>
            <a:pPr indent="-317500" lvl="1" marL="914400" rtl="0" algn="l">
              <a:spcBef>
                <a:spcPts val="0"/>
              </a:spcBef>
              <a:spcAft>
                <a:spcPts val="0"/>
              </a:spcAft>
              <a:buSzPts val="1400"/>
              <a:buChar char="○"/>
            </a:pPr>
            <a:r>
              <a:rPr lang="en"/>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99"/>
          <p:cNvPicPr preferRelativeResize="0"/>
          <p:nvPr/>
        </p:nvPicPr>
        <p:blipFill>
          <a:blip r:embed="rId3">
            <a:alphaModFix/>
          </a:blip>
          <a:stretch>
            <a:fillRect/>
          </a:stretch>
        </p:blipFill>
        <p:spPr>
          <a:xfrm>
            <a:off x="152400" y="389575"/>
            <a:ext cx="8839200" cy="436435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100"/>
          <p:cNvPicPr preferRelativeResize="0"/>
          <p:nvPr/>
        </p:nvPicPr>
        <p:blipFill>
          <a:blip r:embed="rId3">
            <a:alphaModFix/>
          </a:blip>
          <a:stretch>
            <a:fillRect/>
          </a:stretch>
        </p:blipFill>
        <p:spPr>
          <a:xfrm>
            <a:off x="942975" y="152400"/>
            <a:ext cx="7258050"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How can we listen to the ‘voice’ of the customer using data science?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Fuzzy Logic</a:t>
            </a:r>
            <a:endParaRPr/>
          </a:p>
        </p:txBody>
      </p:sp>
      <p:sp>
        <p:nvSpPr>
          <p:cNvPr id="585" name="Google Shape;585;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certain are you that your data is correct?</a:t>
            </a:r>
            <a:endParaRPr/>
          </a:p>
          <a:p>
            <a:pPr indent="-342900" lvl="0" marL="457200" rtl="0" algn="l">
              <a:spcBef>
                <a:spcPts val="0"/>
              </a:spcBef>
              <a:spcAft>
                <a:spcPts val="0"/>
              </a:spcAft>
              <a:buSzPts val="1800"/>
              <a:buChar char="●"/>
            </a:pPr>
            <a:r>
              <a:rPr lang="en"/>
              <a:t>What types of quality filters can we put on our data?</a:t>
            </a:r>
            <a:endParaRPr/>
          </a:p>
          <a:p>
            <a:pPr indent="-342900" lvl="0" marL="457200" rtl="0" algn="l">
              <a:spcBef>
                <a:spcPts val="0"/>
              </a:spcBef>
              <a:spcAft>
                <a:spcPts val="0"/>
              </a:spcAft>
              <a:buSzPts val="1800"/>
              <a:buChar char="●"/>
            </a:pPr>
            <a:r>
              <a:rPr lang="en"/>
              <a:t>How can we error-check the data?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Fuzzy Logic</a:t>
            </a:r>
            <a:endParaRPr/>
          </a:p>
        </p:txBody>
      </p:sp>
      <p:pic>
        <p:nvPicPr>
          <p:cNvPr id="591" name="Google Shape;591;p102"/>
          <p:cNvPicPr preferRelativeResize="0"/>
          <p:nvPr/>
        </p:nvPicPr>
        <p:blipFill>
          <a:blip r:embed="rId3">
            <a:alphaModFix/>
          </a:blip>
          <a:stretch>
            <a:fillRect/>
          </a:stretch>
        </p:blipFill>
        <p:spPr>
          <a:xfrm>
            <a:off x="2538400" y="1463675"/>
            <a:ext cx="4067175" cy="2857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Fuzzy Logic</a:t>
            </a:r>
            <a:endParaRPr/>
          </a:p>
        </p:txBody>
      </p:sp>
      <p:pic>
        <p:nvPicPr>
          <p:cNvPr id="597" name="Google Shape;597;p103"/>
          <p:cNvPicPr preferRelativeResize="0"/>
          <p:nvPr/>
        </p:nvPicPr>
        <p:blipFill>
          <a:blip r:embed="rId3">
            <a:alphaModFix/>
          </a:blip>
          <a:stretch>
            <a:fillRect/>
          </a:stretch>
        </p:blipFill>
        <p:spPr>
          <a:xfrm>
            <a:off x="1425675" y="1553950"/>
            <a:ext cx="6292650" cy="2555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0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7. Data Integration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Visit from CapTech</a:t>
            </a:r>
            <a:endParaRPr/>
          </a:p>
        </p:txBody>
      </p:sp>
      <p:sp>
        <p:nvSpPr>
          <p:cNvPr id="608" name="Google Shape;608;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science in the real world</a:t>
            </a:r>
            <a:endParaRPr/>
          </a:p>
          <a:p>
            <a:pPr indent="-342900" lvl="0" marL="457200" rtl="0" algn="l">
              <a:spcBef>
                <a:spcPts val="0"/>
              </a:spcBef>
              <a:spcAft>
                <a:spcPts val="0"/>
              </a:spcAft>
              <a:buSzPts val="1800"/>
              <a:buChar char="●"/>
            </a:pPr>
            <a:r>
              <a:rPr lang="en"/>
              <a:t>Hypothesis </a:t>
            </a:r>
            <a:r>
              <a:rPr lang="en"/>
              <a:t>development and testing</a:t>
            </a:r>
            <a:endParaRPr/>
          </a:p>
          <a:p>
            <a:pPr indent="-342900" lvl="0" marL="457200" rtl="0" algn="l">
              <a:spcBef>
                <a:spcPts val="0"/>
              </a:spcBef>
              <a:spcAft>
                <a:spcPts val="0"/>
              </a:spcAft>
              <a:buSzPts val="1800"/>
              <a:buChar char="●"/>
            </a:pPr>
            <a:r>
              <a:rPr lang="en"/>
              <a:t>Value of a model</a:t>
            </a:r>
            <a:endParaRPr/>
          </a:p>
          <a:p>
            <a:pPr indent="-342900" lvl="0" marL="457200" rtl="0" algn="l">
              <a:spcBef>
                <a:spcPts val="0"/>
              </a:spcBef>
              <a:spcAft>
                <a:spcPts val="0"/>
              </a:spcAft>
              <a:buSzPts val="1800"/>
              <a:buChar char="●"/>
            </a:pPr>
            <a:r>
              <a:rPr lang="en"/>
              <a:t>Use of qualitative and quantitative data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106"/>
          <p:cNvPicPr preferRelativeResize="0"/>
          <p:nvPr/>
        </p:nvPicPr>
        <p:blipFill>
          <a:blip r:embed="rId3">
            <a:alphaModFix/>
          </a:blip>
          <a:stretch>
            <a:fillRect/>
          </a:stretch>
        </p:blipFill>
        <p:spPr>
          <a:xfrm>
            <a:off x="267200" y="152400"/>
            <a:ext cx="8609608" cy="48387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107"/>
          <p:cNvPicPr preferRelativeResize="0"/>
          <p:nvPr/>
        </p:nvPicPr>
        <p:blipFill>
          <a:blip r:embed="rId3">
            <a:alphaModFix/>
          </a:blip>
          <a:stretch>
            <a:fillRect/>
          </a:stretch>
        </p:blipFill>
        <p:spPr>
          <a:xfrm>
            <a:off x="1229850" y="729625"/>
            <a:ext cx="6684300" cy="368425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108"/>
          <p:cNvPicPr preferRelativeResize="0"/>
          <p:nvPr/>
        </p:nvPicPr>
        <p:blipFill>
          <a:blip r:embed="rId3">
            <a:alphaModFix/>
          </a:blip>
          <a:stretch>
            <a:fillRect/>
          </a:stretch>
        </p:blipFill>
        <p:spPr>
          <a:xfrm>
            <a:off x="978725" y="393625"/>
            <a:ext cx="1156700" cy="1805399"/>
          </a:xfrm>
          <a:prstGeom prst="rect">
            <a:avLst/>
          </a:prstGeom>
          <a:noFill/>
          <a:ln>
            <a:noFill/>
          </a:ln>
        </p:spPr>
      </p:pic>
      <p:pic>
        <p:nvPicPr>
          <p:cNvPr id="624" name="Google Shape;624;p108"/>
          <p:cNvPicPr preferRelativeResize="0"/>
          <p:nvPr/>
        </p:nvPicPr>
        <p:blipFill>
          <a:blip r:embed="rId4">
            <a:alphaModFix/>
          </a:blip>
          <a:stretch>
            <a:fillRect/>
          </a:stretch>
        </p:blipFill>
        <p:spPr>
          <a:xfrm>
            <a:off x="786700" y="2509825"/>
            <a:ext cx="1348725" cy="2192276"/>
          </a:xfrm>
          <a:prstGeom prst="rect">
            <a:avLst/>
          </a:prstGeom>
          <a:noFill/>
          <a:ln>
            <a:noFill/>
          </a:ln>
        </p:spPr>
      </p:pic>
      <p:pic>
        <p:nvPicPr>
          <p:cNvPr id="625" name="Google Shape;625;p108"/>
          <p:cNvPicPr preferRelativeResize="0"/>
          <p:nvPr/>
        </p:nvPicPr>
        <p:blipFill>
          <a:blip r:embed="rId5">
            <a:alphaModFix/>
          </a:blip>
          <a:stretch>
            <a:fillRect/>
          </a:stretch>
        </p:blipFill>
        <p:spPr>
          <a:xfrm>
            <a:off x="4713749" y="849250"/>
            <a:ext cx="4091285" cy="2192275"/>
          </a:xfrm>
          <a:prstGeom prst="rect">
            <a:avLst/>
          </a:prstGeom>
          <a:noFill/>
          <a:ln>
            <a:noFill/>
          </a:ln>
        </p:spPr>
      </p:pic>
      <p:cxnSp>
        <p:nvCxnSpPr>
          <p:cNvPr id="626" name="Google Shape;626;p108"/>
          <p:cNvCxnSpPr>
            <a:stCxn id="623" idx="3"/>
          </p:cNvCxnSpPr>
          <p:nvPr/>
        </p:nvCxnSpPr>
        <p:spPr>
          <a:xfrm>
            <a:off x="2135425" y="1296324"/>
            <a:ext cx="2471400" cy="422400"/>
          </a:xfrm>
          <a:prstGeom prst="straightConnector1">
            <a:avLst/>
          </a:prstGeom>
          <a:noFill/>
          <a:ln cap="flat" cmpd="sng" w="9525">
            <a:solidFill>
              <a:schemeClr val="dk2"/>
            </a:solidFill>
            <a:prstDash val="solid"/>
            <a:round/>
            <a:headEnd len="med" w="med" type="none"/>
            <a:tailEnd len="med" w="med" type="triangle"/>
          </a:ln>
        </p:spPr>
      </p:cxnSp>
      <p:cxnSp>
        <p:nvCxnSpPr>
          <p:cNvPr id="627" name="Google Shape;627;p108"/>
          <p:cNvCxnSpPr/>
          <p:nvPr/>
        </p:nvCxnSpPr>
        <p:spPr>
          <a:xfrm flipH="1" rot="10800000">
            <a:off x="2100600" y="2237749"/>
            <a:ext cx="2552700" cy="127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Before you join data...</a:t>
            </a:r>
            <a:endParaRPr/>
          </a:p>
        </p:txBody>
      </p:sp>
      <p:sp>
        <p:nvSpPr>
          <p:cNvPr id="633" name="Google Shape;633;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Clean up each dataset first</a:t>
            </a:r>
            <a:endParaRPr/>
          </a:p>
          <a:p>
            <a:pPr indent="-342900" lvl="0" marL="457200" rtl="0" algn="l">
              <a:spcBef>
                <a:spcPts val="0"/>
              </a:spcBef>
              <a:spcAft>
                <a:spcPts val="0"/>
              </a:spcAft>
              <a:buSzPts val="1800"/>
              <a:buChar char="●"/>
            </a:pPr>
            <a:r>
              <a:rPr lang="en"/>
              <a:t>Make sure the mappings between two tables make sense</a:t>
            </a:r>
            <a:endParaRPr/>
          </a:p>
          <a:p>
            <a:pPr indent="-342900" lvl="0" marL="457200" rtl="0" algn="l">
              <a:spcBef>
                <a:spcPts val="0"/>
              </a:spcBef>
              <a:spcAft>
                <a:spcPts val="0"/>
              </a:spcAft>
              <a:buSzPts val="1800"/>
              <a:buChar char="●"/>
            </a:pPr>
            <a:r>
              <a:rPr lang="en"/>
              <a:t>Determine how to handle data that may be missing in one table</a:t>
            </a:r>
            <a:endParaRPr/>
          </a:p>
          <a:p>
            <a:pPr indent="0" lvl="0" marL="0" rtl="0" algn="l">
              <a:spcBef>
                <a:spcPts val="1200"/>
              </a:spcBef>
              <a:spcAft>
                <a:spcPts val="12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 a look at the columns</a:t>
            </a:r>
            <a:endParaRPr/>
          </a:p>
        </p:txBody>
      </p:sp>
      <p:sp>
        <p:nvSpPr>
          <p:cNvPr id="639" name="Google Shape;639;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Does the data have the right format?</a:t>
            </a:r>
            <a:endParaRPr/>
          </a:p>
          <a:p>
            <a:pPr indent="-342900" lvl="0" marL="457200" rtl="0" algn="l">
              <a:spcBef>
                <a:spcPts val="0"/>
              </a:spcBef>
              <a:spcAft>
                <a:spcPts val="0"/>
              </a:spcAft>
              <a:buSzPts val="1800"/>
              <a:buChar char="●"/>
            </a:pPr>
            <a:r>
              <a:rPr lang="en"/>
              <a:t>Does the data have the right range?</a:t>
            </a:r>
            <a:endParaRPr/>
          </a:p>
          <a:p>
            <a:pPr indent="-342900" lvl="0" marL="457200" rtl="0" algn="l">
              <a:spcBef>
                <a:spcPts val="0"/>
              </a:spcBef>
              <a:spcAft>
                <a:spcPts val="0"/>
              </a:spcAft>
              <a:buSzPts val="1800"/>
              <a:buChar char="●"/>
            </a:pPr>
            <a:r>
              <a:rPr lang="en"/>
              <a:t>Consider a transformation of the variable while preserving the original variable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438a after 190?</a:t>
            </a:r>
            <a:endParaRPr/>
          </a:p>
        </p:txBody>
      </p:sp>
      <p:sp>
        <p:nvSpPr>
          <p:cNvPr id="134" name="Google Shape;13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understand the importance of the voice of the customer but you may not know how that voice translates into data</a:t>
            </a:r>
            <a:endParaRPr/>
          </a:p>
          <a:p>
            <a:pPr indent="-342900" lvl="0" marL="457200" rtl="0" algn="l">
              <a:spcBef>
                <a:spcPts val="0"/>
              </a:spcBef>
              <a:spcAft>
                <a:spcPts val="0"/>
              </a:spcAft>
              <a:buSzPts val="1800"/>
              <a:buChar char="●"/>
            </a:pPr>
            <a:r>
              <a:rPr lang="en"/>
              <a:t>You have designed innovative products and processes but you need to know how to continually improve these things using data</a:t>
            </a:r>
            <a:endParaRPr/>
          </a:p>
          <a:p>
            <a:pPr indent="-342900" lvl="0" marL="457200" rtl="0" algn="l">
              <a:spcBef>
                <a:spcPts val="0"/>
              </a:spcBef>
              <a:spcAft>
                <a:spcPts val="0"/>
              </a:spcAft>
              <a:buSzPts val="1800"/>
              <a:buChar char="●"/>
            </a:pPr>
            <a:r>
              <a:rPr lang="en"/>
              <a:t>DMAIC is a data-driven concept</a:t>
            </a:r>
            <a:endParaRPr/>
          </a:p>
          <a:p>
            <a:pPr indent="0" lvl="0" marL="0" rtl="0" algn="l">
              <a:spcBef>
                <a:spcPts val="1200"/>
              </a:spcBef>
              <a:spcAft>
                <a:spcPts val="120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 a look at the rows</a:t>
            </a:r>
            <a:endParaRPr/>
          </a:p>
        </p:txBody>
      </p:sp>
      <p:sp>
        <p:nvSpPr>
          <p:cNvPr id="645" name="Google Shape;645;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Are there any duplicates?</a:t>
            </a:r>
            <a:endParaRPr/>
          </a:p>
          <a:p>
            <a:pPr indent="-342900" lvl="0" marL="457200" rtl="0" algn="l">
              <a:spcBef>
                <a:spcPts val="0"/>
              </a:spcBef>
              <a:spcAft>
                <a:spcPts val="0"/>
              </a:spcAft>
              <a:buSzPts val="1800"/>
              <a:buChar char="●"/>
            </a:pPr>
            <a:r>
              <a:rPr lang="en"/>
              <a:t>If yes, should you collapse them?  If yes, how?</a:t>
            </a:r>
            <a:endParaRPr/>
          </a:p>
          <a:p>
            <a:pPr indent="-342900" lvl="0" marL="457200" rtl="0" algn="l">
              <a:spcBef>
                <a:spcPts val="0"/>
              </a:spcBef>
              <a:spcAft>
                <a:spcPts val="0"/>
              </a:spcAft>
              <a:buSzPts val="1800"/>
              <a:buChar char="●"/>
            </a:pPr>
            <a:r>
              <a:rPr lang="en"/>
              <a:t>Should any of the rows be dropped?</a:t>
            </a:r>
            <a:endParaRPr/>
          </a:p>
          <a:p>
            <a:pPr indent="-342900" lvl="0" marL="457200" rtl="0" algn="l">
              <a:spcBef>
                <a:spcPts val="0"/>
              </a:spcBef>
              <a:spcAft>
                <a:spcPts val="0"/>
              </a:spcAft>
              <a:buSzPts val="1800"/>
              <a:buChar char="●"/>
            </a:pPr>
            <a:r>
              <a:rPr lang="en"/>
              <a:t>Consider building some logic to examine each row and score each row to determine whether or not you should keep it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1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Prompt:  Go to </a:t>
            </a:r>
            <a:r>
              <a:rPr lang="en" u="sng">
                <a:solidFill>
                  <a:schemeClr val="hlink"/>
                </a:solidFill>
                <a:hlinkClick r:id="rId3"/>
              </a:rPr>
              <a:t>https://mystery.knightlab.com/</a:t>
            </a:r>
            <a:r>
              <a:rPr lang="en"/>
              <a:t> and see if you can navigate this database.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113"/>
          <p:cNvPicPr preferRelativeResize="0"/>
          <p:nvPr/>
        </p:nvPicPr>
        <p:blipFill>
          <a:blip r:embed="rId3">
            <a:alphaModFix/>
          </a:blip>
          <a:stretch>
            <a:fillRect/>
          </a:stretch>
        </p:blipFill>
        <p:spPr>
          <a:xfrm>
            <a:off x="152400" y="152400"/>
            <a:ext cx="8839204" cy="4501606"/>
          </a:xfrm>
          <a:prstGeom prst="rect">
            <a:avLst/>
          </a:prstGeom>
          <a:noFill/>
          <a:ln>
            <a:noFill/>
          </a:ln>
        </p:spPr>
      </p:pic>
      <p:sp>
        <p:nvSpPr>
          <p:cNvPr id="656" name="Google Shape;656;p113"/>
          <p:cNvSpPr txBox="1"/>
          <p:nvPr/>
        </p:nvSpPr>
        <p:spPr>
          <a:xfrm>
            <a:off x="669800" y="406400"/>
            <a:ext cx="43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SQL</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114"/>
          <p:cNvPicPr preferRelativeResize="0"/>
          <p:nvPr/>
        </p:nvPicPr>
        <p:blipFill>
          <a:blip r:embed="rId3">
            <a:alphaModFix/>
          </a:blip>
          <a:stretch>
            <a:fillRect/>
          </a:stretch>
        </p:blipFill>
        <p:spPr>
          <a:xfrm>
            <a:off x="388563" y="129175"/>
            <a:ext cx="8225075" cy="2891624"/>
          </a:xfrm>
          <a:prstGeom prst="rect">
            <a:avLst/>
          </a:prstGeom>
          <a:noFill/>
          <a:ln>
            <a:noFill/>
          </a:ln>
        </p:spPr>
      </p:pic>
      <p:pic>
        <p:nvPicPr>
          <p:cNvPr id="662" name="Google Shape;662;p114"/>
          <p:cNvPicPr preferRelativeResize="0"/>
          <p:nvPr/>
        </p:nvPicPr>
        <p:blipFill>
          <a:blip r:embed="rId4">
            <a:alphaModFix/>
          </a:blip>
          <a:stretch>
            <a:fillRect/>
          </a:stretch>
        </p:blipFill>
        <p:spPr>
          <a:xfrm>
            <a:off x="362675" y="2868400"/>
            <a:ext cx="8418652" cy="21745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8. Correlations and Clustering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116">
            <a:hlinkClick r:id="rId3"/>
          </p:cNvPr>
          <p:cNvPicPr preferRelativeResize="0"/>
          <p:nvPr/>
        </p:nvPicPr>
        <p:blipFill>
          <a:blip r:embed="rId4">
            <a:alphaModFix/>
          </a:blip>
          <a:stretch>
            <a:fillRect/>
          </a:stretch>
        </p:blipFill>
        <p:spPr>
          <a:xfrm>
            <a:off x="1123950" y="619125"/>
            <a:ext cx="6896100" cy="39052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Prompt</a:t>
            </a:r>
            <a:endParaRPr/>
          </a:p>
        </p:txBody>
      </p:sp>
      <p:sp>
        <p:nvSpPr>
          <p:cNvPr id="678" name="Google Shape;678;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your client hands you a bunch of data and asks you to help you make sense of it, should you find a dependent variable?  Yes?  No?  Maybe?  Both?</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there a dependent variable?</a:t>
            </a:r>
            <a:endParaRPr/>
          </a:p>
        </p:txBody>
      </p:sp>
      <p:sp>
        <p:nvSpPr>
          <p:cNvPr id="684" name="Google Shape;684;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Yes</a:t>
            </a:r>
            <a:endParaRPr/>
          </a:p>
          <a:p>
            <a:pPr indent="-317500" lvl="1" marL="914400" rtl="0" algn="l">
              <a:spcBef>
                <a:spcPts val="0"/>
              </a:spcBef>
              <a:spcAft>
                <a:spcPts val="0"/>
              </a:spcAft>
              <a:buSzPts val="1400"/>
              <a:buChar char="○"/>
            </a:pPr>
            <a:r>
              <a:rPr lang="en"/>
              <a:t>Some objective function or definition of success has been defined</a:t>
            </a:r>
            <a:endParaRPr/>
          </a:p>
          <a:p>
            <a:pPr indent="-317500" lvl="1" marL="914400" rtl="0" algn="l">
              <a:spcBef>
                <a:spcPts val="0"/>
              </a:spcBef>
              <a:spcAft>
                <a:spcPts val="0"/>
              </a:spcAft>
              <a:buSzPts val="1400"/>
              <a:buChar char="○"/>
            </a:pPr>
            <a:r>
              <a:rPr lang="en"/>
              <a:t>Based on the framing, a dependent variable can be inferred</a:t>
            </a:r>
            <a:endParaRPr/>
          </a:p>
          <a:p>
            <a:pPr indent="-317500" lvl="1" marL="914400" rtl="0" algn="l">
              <a:spcBef>
                <a:spcPts val="0"/>
              </a:spcBef>
              <a:spcAft>
                <a:spcPts val="0"/>
              </a:spcAft>
              <a:buSzPts val="1400"/>
              <a:buChar char="○"/>
            </a:pPr>
            <a:r>
              <a:rPr lang="en"/>
              <a:t>For time series data, you can identify cause-and-effect relationships</a:t>
            </a:r>
            <a:endParaRPr/>
          </a:p>
          <a:p>
            <a:pPr indent="-342900" lvl="0" marL="457200" rtl="0" algn="l">
              <a:spcBef>
                <a:spcPts val="0"/>
              </a:spcBef>
              <a:spcAft>
                <a:spcPts val="0"/>
              </a:spcAft>
              <a:buSzPts val="1800"/>
              <a:buChar char="●"/>
            </a:pPr>
            <a:r>
              <a:rPr lang="en"/>
              <a:t>No</a:t>
            </a:r>
            <a:endParaRPr/>
          </a:p>
          <a:p>
            <a:pPr indent="-317500" lvl="1" marL="914400" rtl="0" algn="l">
              <a:spcBef>
                <a:spcPts val="0"/>
              </a:spcBef>
              <a:spcAft>
                <a:spcPts val="0"/>
              </a:spcAft>
              <a:buSzPts val="1400"/>
              <a:buChar char="○"/>
            </a:pPr>
            <a:r>
              <a:rPr lang="en"/>
              <a:t>No one has yet defined a clear objective or definition of success</a:t>
            </a:r>
            <a:endParaRPr/>
          </a:p>
          <a:p>
            <a:pPr indent="-317500" lvl="1" marL="914400" rtl="0" algn="l">
              <a:spcBef>
                <a:spcPts val="0"/>
              </a:spcBef>
              <a:spcAft>
                <a:spcPts val="0"/>
              </a:spcAft>
              <a:buSzPts val="1400"/>
              <a:buChar char="○"/>
            </a:pPr>
            <a:r>
              <a:rPr lang="en"/>
              <a:t>The data is complex and the cause-and-effect relationships are not evident from the outset</a:t>
            </a:r>
            <a:endParaRPr/>
          </a:p>
          <a:p>
            <a:pPr indent="-317500" lvl="1" marL="914400" rtl="0" algn="l">
              <a:spcBef>
                <a:spcPts val="0"/>
              </a:spcBef>
              <a:spcAft>
                <a:spcPts val="0"/>
              </a:spcAft>
              <a:buSzPts val="1400"/>
              <a:buChar char="○"/>
            </a:pPr>
            <a:r>
              <a:rPr lang="en"/>
              <a:t>For time series data it is difficult to identify what comes first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9"/>
          <p:cNvSpPr txBox="1"/>
          <p:nvPr>
            <p:ph type="title"/>
          </p:nvPr>
        </p:nvSpPr>
        <p:spPr>
          <a:xfrm>
            <a:off x="716075" y="719071"/>
            <a:ext cx="7074600" cy="1127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700"/>
              </a:spcBef>
              <a:spcAft>
                <a:spcPts val="0"/>
              </a:spcAft>
              <a:buNone/>
            </a:pPr>
            <a:r>
              <a:rPr lang="en" sz="2400">
                <a:solidFill>
                  <a:schemeClr val="dk2"/>
                </a:solidFill>
              </a:rPr>
              <a:t>Which distribution would you prefer if you were looking at customer satisfaction?</a:t>
            </a:r>
            <a:endParaRPr sz="3400"/>
          </a:p>
        </p:txBody>
      </p:sp>
      <p:sp>
        <p:nvSpPr>
          <p:cNvPr id="690" name="Google Shape;690;p119"/>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691" name="Google Shape;691;p119"/>
          <p:cNvPicPr preferRelativeResize="0"/>
          <p:nvPr/>
        </p:nvPicPr>
        <p:blipFill rotWithShape="1">
          <a:blip r:embed="rId3">
            <a:alphaModFix/>
          </a:blip>
          <a:srcRect b="0" l="0" r="0" t="0"/>
          <a:stretch/>
        </p:blipFill>
        <p:spPr>
          <a:xfrm>
            <a:off x="950572" y="2524439"/>
            <a:ext cx="4175075" cy="1672623"/>
          </a:xfrm>
          <a:prstGeom prst="rect">
            <a:avLst/>
          </a:prstGeom>
          <a:noFill/>
          <a:ln>
            <a:noFill/>
          </a:ln>
        </p:spPr>
      </p:pic>
      <p:pic>
        <p:nvPicPr>
          <p:cNvPr descr="The Normal Distribution" id="692" name="Google Shape;692;p119"/>
          <p:cNvPicPr preferRelativeResize="0"/>
          <p:nvPr/>
        </p:nvPicPr>
        <p:blipFill rotWithShape="1">
          <a:blip r:embed="rId4">
            <a:alphaModFix/>
          </a:blip>
          <a:srcRect b="0" l="0" r="0" t="0"/>
          <a:stretch/>
        </p:blipFill>
        <p:spPr>
          <a:xfrm>
            <a:off x="5843719" y="2432058"/>
            <a:ext cx="2557354" cy="1857392"/>
          </a:xfrm>
          <a:prstGeom prst="rect">
            <a:avLst/>
          </a:prstGeom>
          <a:noFill/>
          <a:ln>
            <a:noFill/>
          </a:ln>
        </p:spPr>
      </p:pic>
      <p:sp>
        <p:nvSpPr>
          <p:cNvPr id="693" name="Google Shape;693;p119"/>
          <p:cNvSpPr txBox="1"/>
          <p:nvPr/>
        </p:nvSpPr>
        <p:spPr>
          <a:xfrm>
            <a:off x="2266762" y="2019850"/>
            <a:ext cx="13107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Bimodal distribution</a:t>
            </a:r>
            <a:endParaRPr sz="1100"/>
          </a:p>
        </p:txBody>
      </p:sp>
      <p:sp>
        <p:nvSpPr>
          <p:cNvPr id="694" name="Google Shape;694;p119"/>
          <p:cNvSpPr txBox="1"/>
          <p:nvPr/>
        </p:nvSpPr>
        <p:spPr>
          <a:xfrm>
            <a:off x="6598899" y="1846171"/>
            <a:ext cx="12579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Normal distribution</a:t>
            </a:r>
            <a:endParaRPr sz="11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20"/>
          <p:cNvSpPr txBox="1"/>
          <p:nvPr>
            <p:ph type="title"/>
          </p:nvPr>
        </p:nvSpPr>
        <p:spPr>
          <a:xfrm>
            <a:off x="600075" y="361459"/>
            <a:ext cx="5658000" cy="77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500"/>
              <a:buNone/>
            </a:pPr>
            <a:r>
              <a:rPr lang="en"/>
              <a:t>Multivariate Study: Scatterplot </a:t>
            </a:r>
            <a:endParaRPr/>
          </a:p>
        </p:txBody>
      </p:sp>
      <p:sp>
        <p:nvSpPr>
          <p:cNvPr id="701" name="Google Shape;701;p120"/>
          <p:cNvSpPr txBox="1"/>
          <p:nvPr>
            <p:ph idx="1" type="body"/>
          </p:nvPr>
        </p:nvSpPr>
        <p:spPr>
          <a:xfrm>
            <a:off x="600075" y="1183005"/>
            <a:ext cx="5658000" cy="2211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SzPts val="1300"/>
              <a:buNone/>
            </a:pPr>
            <a:r>
              <a:rPr lang="en">
                <a:solidFill>
                  <a:srgbClr val="FF0000"/>
                </a:solidFill>
              </a:rPr>
              <a:t> </a:t>
            </a:r>
            <a:endParaRPr>
              <a:solidFill>
                <a:srgbClr val="FF0000"/>
              </a:solidFill>
            </a:endParaRPr>
          </a:p>
        </p:txBody>
      </p:sp>
      <p:sp>
        <p:nvSpPr>
          <p:cNvPr id="702" name="Google Shape;702;p120"/>
          <p:cNvSpPr txBox="1"/>
          <p:nvPr>
            <p:ph idx="12" type="sldNum"/>
          </p:nvPr>
        </p:nvSpPr>
        <p:spPr>
          <a:xfrm>
            <a:off x="5889307" y="3548065"/>
            <a:ext cx="823200" cy="154500"/>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703" name="Google Shape;703;p120"/>
          <p:cNvPicPr preferRelativeResize="0"/>
          <p:nvPr/>
        </p:nvPicPr>
        <p:blipFill rotWithShape="1">
          <a:blip r:embed="rId3">
            <a:alphaModFix/>
          </a:blip>
          <a:srcRect b="0" l="0" r="0" t="0"/>
          <a:stretch/>
        </p:blipFill>
        <p:spPr>
          <a:xfrm>
            <a:off x="800101" y="1436176"/>
            <a:ext cx="3862316" cy="3294581"/>
          </a:xfrm>
          <a:prstGeom prst="rect">
            <a:avLst/>
          </a:prstGeom>
          <a:noFill/>
          <a:ln>
            <a:noFill/>
          </a:ln>
        </p:spPr>
      </p:pic>
      <p:sp>
        <p:nvSpPr>
          <p:cNvPr id="704" name="Google Shape;704;p120"/>
          <p:cNvSpPr txBox="1"/>
          <p:nvPr/>
        </p:nvSpPr>
        <p:spPr>
          <a:xfrm>
            <a:off x="4836881" y="1432088"/>
            <a:ext cx="3643200" cy="3094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entury Gothic"/>
                <a:ea typeface="Century Gothic"/>
                <a:cs typeface="Century Gothic"/>
                <a:sym typeface="Century Gothic"/>
              </a:rPr>
              <a:t>Based on this scatter plot, can we assume that there is a correlation between a person’s salary and their age? </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entury Gothic"/>
                <a:ea typeface="Century Gothic"/>
                <a:cs typeface="Century Gothic"/>
                <a:sym typeface="Century Gothic"/>
              </a:rPr>
              <a:t>Do you think outliers exist? </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